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Sora SemiBold"/>
      <p:regular r:id="rId55"/>
      <p:bold r:id="rId56"/>
    </p:embeddedFont>
    <p:embeddedFont>
      <p:font typeface="Roboto"/>
      <p:regular r:id="rId57"/>
      <p:bold r:id="rId58"/>
      <p:italic r:id="rId59"/>
      <p:boldItalic r:id="rId60"/>
    </p:embeddedFont>
    <p:embeddedFont>
      <p:font typeface="Sora Light"/>
      <p:regular r:id="rId61"/>
      <p:bold r:id="rId62"/>
    </p:embeddedFont>
    <p:embeddedFont>
      <p:font typeface="Sora ExtraLight"/>
      <p:regular r:id="rId63"/>
      <p:bold r:id="rId64"/>
    </p:embeddedFont>
    <p:embeddedFont>
      <p:font typeface="Sora ExtraBold"/>
      <p:bold r:id="rId65"/>
    </p:embeddedFont>
    <p:embeddedFont>
      <p:font typeface="Sor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gCIMbtPO3GxQZmJQiKDH6eJA2h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SoraLight-bold.fntdata"/><Relationship Id="rId61" Type="http://schemas.openxmlformats.org/officeDocument/2006/relationships/font" Target="fonts/SoraLight-regular.fntdata"/><Relationship Id="rId20" Type="http://schemas.openxmlformats.org/officeDocument/2006/relationships/slide" Target="slides/slide16.xml"/><Relationship Id="rId64" Type="http://schemas.openxmlformats.org/officeDocument/2006/relationships/font" Target="fonts/SoraExtraLight-bold.fntdata"/><Relationship Id="rId63" Type="http://schemas.openxmlformats.org/officeDocument/2006/relationships/font" Target="fonts/SoraExtraLight-regular.fntdata"/><Relationship Id="rId22" Type="http://schemas.openxmlformats.org/officeDocument/2006/relationships/slide" Target="slides/slide18.xml"/><Relationship Id="rId66" Type="http://schemas.openxmlformats.org/officeDocument/2006/relationships/font" Target="fonts/Sora-regular.fntdata"/><Relationship Id="rId21" Type="http://schemas.openxmlformats.org/officeDocument/2006/relationships/slide" Target="slides/slide17.xml"/><Relationship Id="rId65" Type="http://schemas.openxmlformats.org/officeDocument/2006/relationships/font" Target="fonts/SoraExtraBold-bold.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Sora-bold.fntdata"/><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SoraSemiBold-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font" Target="fonts/SoraSemiBold-bold.fntdata"/><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5efb08c92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5efb08c92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5efb08c92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e5efb08c92_3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5efb08c92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e5efb08c92_3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5efb08c92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e5efb08c92_3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5e9c982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5e9c982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5e9c982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5e9c982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5e9c982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5e9c982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e7d4c1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5e7d4c1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5e9c9823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5e9c9823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efb08c92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5efb08c92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5e9c982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5e9c982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5e9c9823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5e9c9823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5e9c9823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5e9c9823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5e9c9823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5e9c9823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5efb08c92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5efb08c92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5efb08c92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5efb08c92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5e7d4c1f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5e7d4c1f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5efb08c9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e5efb08c9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5e7d4c1f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5e7d4c1f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5e7d4c1f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e5e7d4c1f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5e7d4c1f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5e7d4c1f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5e9c9823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5e9c9823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5e7d4c1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5e7d4c1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5e7d4c1f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e5e7d4c1f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5efb08c92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5efb08c92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5e7d4c1f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5e7d4c1f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5efb08c9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5efb08c9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5e9c9823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5e9c9823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e5e9c9823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e5e9c9823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5e7d4c1f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e5e7d4c1f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5e7d4c1f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5e7d4c1f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5e7d4c1f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e5e7d4c1f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5e7d4c1f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e5e7d4c1f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5efb08c9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5efb08c9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5efb08c9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e5efb08c9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e5e9c9823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e5e9c9823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5efb08c9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e5efb08c9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5efb08c9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e5efb08c92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3"/>
          <p:cNvSpPr txBox="1"/>
          <p:nvPr>
            <p:ph type="ctrTitle"/>
          </p:nvPr>
        </p:nvSpPr>
        <p:spPr>
          <a:xfrm>
            <a:off x="983150" y="759188"/>
            <a:ext cx="3321300" cy="3090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8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43"/>
          <p:cNvSpPr txBox="1"/>
          <p:nvPr>
            <p:ph idx="1" type="subTitle"/>
          </p:nvPr>
        </p:nvSpPr>
        <p:spPr>
          <a:xfrm>
            <a:off x="638900" y="3970225"/>
            <a:ext cx="4009800" cy="3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Sora"/>
                <a:ea typeface="Sora"/>
                <a:cs typeface="Sora"/>
                <a:sym typeface="Sor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43"/>
          <p:cNvSpPr/>
          <p:nvPr>
            <p:ph idx="2" type="pic"/>
          </p:nvPr>
        </p:nvSpPr>
        <p:spPr>
          <a:xfrm>
            <a:off x="6397483" y="1375533"/>
            <a:ext cx="1709100" cy="1685400"/>
          </a:xfrm>
          <a:prstGeom prst="rect">
            <a:avLst/>
          </a:prstGeom>
          <a:noFill/>
          <a:ln>
            <a:noFill/>
          </a:ln>
        </p:spPr>
      </p:sp>
      <p:sp>
        <p:nvSpPr>
          <p:cNvPr id="12" name="Google Shape;12;p43"/>
          <p:cNvSpPr/>
          <p:nvPr/>
        </p:nvSpPr>
        <p:spPr>
          <a:xfrm>
            <a:off x="0" y="-1912"/>
            <a:ext cx="5401200" cy="5143500"/>
          </a:xfrm>
          <a:prstGeom prst="rect">
            <a:avLst/>
          </a:prstGeom>
          <a:solidFill>
            <a:schemeClr val="lt2">
              <a:alpha val="6117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accent4"/>
        </a:solidFill>
      </p:bgPr>
    </p:bg>
    <p:spTree>
      <p:nvGrpSpPr>
        <p:cNvPr id="65" name="Shape 65"/>
        <p:cNvGrpSpPr/>
        <p:nvPr/>
      </p:nvGrpSpPr>
      <p:grpSpPr>
        <a:xfrm>
          <a:off x="0" y="0"/>
          <a:ext cx="0" cy="0"/>
          <a:chOff x="0" y="0"/>
          <a:chExt cx="0" cy="0"/>
        </a:xfrm>
      </p:grpSpPr>
      <p:sp>
        <p:nvSpPr>
          <p:cNvPr id="66" name="Google Shape;66;p52"/>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 name="Google Shape;67;p52"/>
          <p:cNvSpPr/>
          <p:nvPr/>
        </p:nvSpPr>
        <p:spPr>
          <a:xfrm flipH="1">
            <a:off x="225" y="1137150"/>
            <a:ext cx="9144000" cy="40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solidFill>
          <a:schemeClr val="accent2"/>
        </a:solidFill>
      </p:bgPr>
    </p:bg>
    <p:spTree>
      <p:nvGrpSpPr>
        <p:cNvPr id="68" name="Shape 68"/>
        <p:cNvGrpSpPr/>
        <p:nvPr/>
      </p:nvGrpSpPr>
      <p:grpSpPr>
        <a:xfrm>
          <a:off x="0" y="0"/>
          <a:ext cx="0" cy="0"/>
          <a:chOff x="0" y="0"/>
          <a:chExt cx="0" cy="0"/>
        </a:xfrm>
      </p:grpSpPr>
      <p:sp>
        <p:nvSpPr>
          <p:cNvPr id="69" name="Google Shape;69;p53"/>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53"/>
          <p:cNvSpPr/>
          <p:nvPr/>
        </p:nvSpPr>
        <p:spPr>
          <a:xfrm flipH="1">
            <a:off x="225" y="1137150"/>
            <a:ext cx="9144000" cy="40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71" name="Shape 71"/>
        <p:cNvGrpSpPr/>
        <p:nvPr/>
      </p:nvGrpSpPr>
      <p:grpSpPr>
        <a:xfrm>
          <a:off x="0" y="0"/>
          <a:ext cx="0" cy="0"/>
          <a:chOff x="0" y="0"/>
          <a:chExt cx="0" cy="0"/>
        </a:xfrm>
      </p:grpSpPr>
      <p:sp>
        <p:nvSpPr>
          <p:cNvPr id="72" name="Google Shape;72;p54"/>
          <p:cNvSpPr/>
          <p:nvPr/>
        </p:nvSpPr>
        <p:spPr>
          <a:xfrm>
            <a:off x="-15000" y="7"/>
            <a:ext cx="9174000" cy="3395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4"/>
          <p:cNvSpPr txBox="1"/>
          <p:nvPr>
            <p:ph type="title"/>
          </p:nvPr>
        </p:nvSpPr>
        <p:spPr>
          <a:xfrm>
            <a:off x="1115550" y="535000"/>
            <a:ext cx="6912900" cy="189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accent6"/>
        </a:solidFill>
      </p:bgPr>
    </p:bg>
    <p:spTree>
      <p:nvGrpSpPr>
        <p:cNvPr id="74" name="Shape 74"/>
        <p:cNvGrpSpPr/>
        <p:nvPr/>
      </p:nvGrpSpPr>
      <p:grpSpPr>
        <a:xfrm>
          <a:off x="0" y="0"/>
          <a:ext cx="0" cy="0"/>
          <a:chOff x="0" y="0"/>
          <a:chExt cx="0" cy="0"/>
        </a:xfrm>
      </p:grpSpPr>
      <p:sp>
        <p:nvSpPr>
          <p:cNvPr id="75" name="Google Shape;75;p55"/>
          <p:cNvSpPr/>
          <p:nvPr/>
        </p:nvSpPr>
        <p:spPr>
          <a:xfrm flipH="1">
            <a:off x="-50" y="0"/>
            <a:ext cx="3588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5"/>
          <p:cNvSpPr txBox="1"/>
          <p:nvPr>
            <p:ph type="title"/>
          </p:nvPr>
        </p:nvSpPr>
        <p:spPr>
          <a:xfrm>
            <a:off x="528825" y="2009400"/>
            <a:ext cx="2970900" cy="112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7" name="Google Shape;77;p55"/>
          <p:cNvSpPr txBox="1"/>
          <p:nvPr>
            <p:ph idx="1" type="subTitle"/>
          </p:nvPr>
        </p:nvSpPr>
        <p:spPr>
          <a:xfrm>
            <a:off x="3947762" y="1149161"/>
            <a:ext cx="20988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55"/>
          <p:cNvSpPr txBox="1"/>
          <p:nvPr>
            <p:ph idx="2" type="subTitle"/>
          </p:nvPr>
        </p:nvSpPr>
        <p:spPr>
          <a:xfrm>
            <a:off x="3943350" y="2525861"/>
            <a:ext cx="21027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55"/>
          <p:cNvSpPr txBox="1"/>
          <p:nvPr>
            <p:ph idx="3" type="subTitle"/>
          </p:nvPr>
        </p:nvSpPr>
        <p:spPr>
          <a:xfrm>
            <a:off x="6438875" y="2525861"/>
            <a:ext cx="2096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55"/>
          <p:cNvSpPr txBox="1"/>
          <p:nvPr>
            <p:ph idx="4" type="subTitle"/>
          </p:nvPr>
        </p:nvSpPr>
        <p:spPr>
          <a:xfrm>
            <a:off x="6445466" y="1149153"/>
            <a:ext cx="2096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55"/>
          <p:cNvSpPr txBox="1"/>
          <p:nvPr>
            <p:ph idx="5" type="subTitle"/>
          </p:nvPr>
        </p:nvSpPr>
        <p:spPr>
          <a:xfrm>
            <a:off x="3943350" y="3948453"/>
            <a:ext cx="21027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55"/>
          <p:cNvSpPr txBox="1"/>
          <p:nvPr>
            <p:ph idx="6" type="subTitle"/>
          </p:nvPr>
        </p:nvSpPr>
        <p:spPr>
          <a:xfrm>
            <a:off x="6438875" y="3948453"/>
            <a:ext cx="2096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55"/>
          <p:cNvSpPr txBox="1"/>
          <p:nvPr>
            <p:ph idx="7" type="subTitle"/>
          </p:nvPr>
        </p:nvSpPr>
        <p:spPr>
          <a:xfrm>
            <a:off x="3943362" y="710250"/>
            <a:ext cx="2098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84" name="Google Shape;84;p55"/>
          <p:cNvSpPr txBox="1"/>
          <p:nvPr>
            <p:ph idx="8" type="subTitle"/>
          </p:nvPr>
        </p:nvSpPr>
        <p:spPr>
          <a:xfrm>
            <a:off x="3943350" y="2086950"/>
            <a:ext cx="21027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85" name="Google Shape;85;p55"/>
          <p:cNvSpPr txBox="1"/>
          <p:nvPr>
            <p:ph idx="9" type="subTitle"/>
          </p:nvPr>
        </p:nvSpPr>
        <p:spPr>
          <a:xfrm>
            <a:off x="6443272" y="2086950"/>
            <a:ext cx="20964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86" name="Google Shape;86;p55"/>
          <p:cNvSpPr txBox="1"/>
          <p:nvPr>
            <p:ph idx="13" type="subTitle"/>
          </p:nvPr>
        </p:nvSpPr>
        <p:spPr>
          <a:xfrm>
            <a:off x="6441069" y="710250"/>
            <a:ext cx="20964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87" name="Google Shape;87;p55"/>
          <p:cNvSpPr txBox="1"/>
          <p:nvPr>
            <p:ph idx="14" type="subTitle"/>
          </p:nvPr>
        </p:nvSpPr>
        <p:spPr>
          <a:xfrm>
            <a:off x="3943350" y="3509550"/>
            <a:ext cx="21027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88" name="Google Shape;88;p55"/>
          <p:cNvSpPr txBox="1"/>
          <p:nvPr>
            <p:ph idx="15" type="subTitle"/>
          </p:nvPr>
        </p:nvSpPr>
        <p:spPr>
          <a:xfrm>
            <a:off x="6443272" y="3509550"/>
            <a:ext cx="20964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89" name="Shape 89"/>
        <p:cNvGrpSpPr/>
        <p:nvPr/>
      </p:nvGrpSpPr>
      <p:grpSpPr>
        <a:xfrm>
          <a:off x="0" y="0"/>
          <a:ext cx="0" cy="0"/>
          <a:chOff x="0" y="0"/>
          <a:chExt cx="0" cy="0"/>
        </a:xfrm>
      </p:grpSpPr>
      <p:sp>
        <p:nvSpPr>
          <p:cNvPr id="90" name="Google Shape;90;p56"/>
          <p:cNvSpPr/>
          <p:nvPr/>
        </p:nvSpPr>
        <p:spPr>
          <a:xfrm flipH="1" rot="10800000">
            <a:off x="-15000" y="3395485"/>
            <a:ext cx="9174000" cy="177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6"/>
          <p:cNvSpPr txBox="1"/>
          <p:nvPr>
            <p:ph hasCustomPrompt="1" type="title"/>
          </p:nvPr>
        </p:nvSpPr>
        <p:spPr>
          <a:xfrm>
            <a:off x="1284000" y="10011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atin typeface="Sora ExtraBold"/>
                <a:ea typeface="Sora ExtraBold"/>
                <a:cs typeface="Sora ExtraBold"/>
                <a:sym typeface="Sora Extra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2" name="Google Shape;92;p56"/>
          <p:cNvSpPr txBox="1"/>
          <p:nvPr>
            <p:ph idx="1" type="subTitle"/>
          </p:nvPr>
        </p:nvSpPr>
        <p:spPr>
          <a:xfrm>
            <a:off x="1284000" y="4041100"/>
            <a:ext cx="6576000" cy="3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1"/>
        </a:solidFill>
      </p:bgPr>
    </p:bg>
    <p:spTree>
      <p:nvGrpSpPr>
        <p:cNvPr id="93" name="Shape 93"/>
        <p:cNvGrpSpPr/>
        <p:nvPr/>
      </p:nvGrpSpPr>
      <p:grpSpPr>
        <a:xfrm>
          <a:off x="0" y="0"/>
          <a:ext cx="0" cy="0"/>
          <a:chOff x="0" y="0"/>
          <a:chExt cx="0" cy="0"/>
        </a:xfrm>
      </p:grpSpPr>
      <p:sp>
        <p:nvSpPr>
          <p:cNvPr id="94" name="Google Shape;94;p57"/>
          <p:cNvSpPr/>
          <p:nvPr/>
        </p:nvSpPr>
        <p:spPr>
          <a:xfrm flipH="1">
            <a:off x="225" y="1137150"/>
            <a:ext cx="9144000" cy="40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95" name="Google Shape;95;p57"/>
          <p:cNvSpPr txBox="1"/>
          <p:nvPr>
            <p:ph idx="1" type="subTitle"/>
          </p:nvPr>
        </p:nvSpPr>
        <p:spPr>
          <a:xfrm>
            <a:off x="719998" y="1423175"/>
            <a:ext cx="2469000" cy="43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None/>
              <a:defRPr sz="20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96" name="Google Shape;96;p57"/>
          <p:cNvSpPr txBox="1"/>
          <p:nvPr>
            <p:ph idx="2" type="subTitle"/>
          </p:nvPr>
        </p:nvSpPr>
        <p:spPr>
          <a:xfrm>
            <a:off x="719988" y="1862075"/>
            <a:ext cx="24690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57"/>
          <p:cNvSpPr txBox="1"/>
          <p:nvPr>
            <p:ph idx="3" type="subTitle"/>
          </p:nvPr>
        </p:nvSpPr>
        <p:spPr>
          <a:xfrm>
            <a:off x="5954893" y="1862075"/>
            <a:ext cx="2469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57"/>
          <p:cNvSpPr txBox="1"/>
          <p:nvPr>
            <p:ph idx="4" type="subTitle"/>
          </p:nvPr>
        </p:nvSpPr>
        <p:spPr>
          <a:xfrm>
            <a:off x="719988" y="3616725"/>
            <a:ext cx="24690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 name="Google Shape;99;p57"/>
          <p:cNvSpPr txBox="1"/>
          <p:nvPr>
            <p:ph idx="5" type="subTitle"/>
          </p:nvPr>
        </p:nvSpPr>
        <p:spPr>
          <a:xfrm>
            <a:off x="5954893" y="3616725"/>
            <a:ext cx="2469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57"/>
          <p:cNvSpPr txBox="1"/>
          <p:nvPr>
            <p:ph type="title"/>
          </p:nvPr>
        </p:nvSpPr>
        <p:spPr>
          <a:xfrm>
            <a:off x="720000" y="38437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1" name="Google Shape;101;p57"/>
          <p:cNvSpPr txBox="1"/>
          <p:nvPr>
            <p:ph idx="6" type="subTitle"/>
          </p:nvPr>
        </p:nvSpPr>
        <p:spPr>
          <a:xfrm>
            <a:off x="719998" y="3185450"/>
            <a:ext cx="2469000" cy="43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None/>
              <a:defRPr sz="20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102" name="Google Shape;102;p57"/>
          <p:cNvSpPr txBox="1"/>
          <p:nvPr>
            <p:ph idx="7" type="subTitle"/>
          </p:nvPr>
        </p:nvSpPr>
        <p:spPr>
          <a:xfrm>
            <a:off x="5954899" y="1423175"/>
            <a:ext cx="2469000" cy="4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None/>
              <a:defRPr sz="20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103" name="Google Shape;103;p57"/>
          <p:cNvSpPr txBox="1"/>
          <p:nvPr>
            <p:ph idx="8" type="subTitle"/>
          </p:nvPr>
        </p:nvSpPr>
        <p:spPr>
          <a:xfrm>
            <a:off x="5954899" y="3185450"/>
            <a:ext cx="2469000" cy="4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None/>
              <a:defRPr sz="20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104" name="Shape 104"/>
        <p:cNvGrpSpPr/>
        <p:nvPr/>
      </p:nvGrpSpPr>
      <p:grpSpPr>
        <a:xfrm>
          <a:off x="0" y="0"/>
          <a:ext cx="0" cy="0"/>
          <a:chOff x="0" y="0"/>
          <a:chExt cx="0" cy="0"/>
        </a:xfrm>
      </p:grpSpPr>
      <p:sp>
        <p:nvSpPr>
          <p:cNvPr id="105" name="Google Shape;105;p58"/>
          <p:cNvSpPr/>
          <p:nvPr/>
        </p:nvSpPr>
        <p:spPr>
          <a:xfrm flipH="1" rot="10800000">
            <a:off x="0" y="-15000"/>
            <a:ext cx="4572000" cy="5158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8"/>
          <p:cNvSpPr txBox="1"/>
          <p:nvPr>
            <p:ph idx="1" type="subTitle"/>
          </p:nvPr>
        </p:nvSpPr>
        <p:spPr>
          <a:xfrm>
            <a:off x="5274400" y="526550"/>
            <a:ext cx="29076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107" name="Google Shape;107;p58"/>
          <p:cNvSpPr txBox="1"/>
          <p:nvPr>
            <p:ph idx="2" type="subTitle"/>
          </p:nvPr>
        </p:nvSpPr>
        <p:spPr>
          <a:xfrm>
            <a:off x="5274400" y="2592950"/>
            <a:ext cx="29076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0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108" name="Google Shape;108;p58"/>
          <p:cNvSpPr txBox="1"/>
          <p:nvPr>
            <p:ph idx="3" type="subTitle"/>
          </p:nvPr>
        </p:nvSpPr>
        <p:spPr>
          <a:xfrm>
            <a:off x="5274400" y="965450"/>
            <a:ext cx="2907600" cy="162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9" name="Google Shape;109;p58"/>
          <p:cNvSpPr txBox="1"/>
          <p:nvPr>
            <p:ph idx="4" type="subTitle"/>
          </p:nvPr>
        </p:nvSpPr>
        <p:spPr>
          <a:xfrm>
            <a:off x="5274400" y="3031850"/>
            <a:ext cx="2907600" cy="162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0" name="Google Shape;110;p58"/>
          <p:cNvSpPr txBox="1"/>
          <p:nvPr>
            <p:ph type="title"/>
          </p:nvPr>
        </p:nvSpPr>
        <p:spPr>
          <a:xfrm>
            <a:off x="715100" y="2151150"/>
            <a:ext cx="3149700" cy="8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atin typeface="Sora ExtraBold"/>
                <a:ea typeface="Sora ExtraBold"/>
                <a:cs typeface="Sora ExtraBold"/>
                <a:sym typeface="Sora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59"/>
          <p:cNvSpPr txBox="1"/>
          <p:nvPr>
            <p:ph type="title"/>
          </p:nvPr>
        </p:nvSpPr>
        <p:spPr>
          <a:xfrm>
            <a:off x="715100" y="3968300"/>
            <a:ext cx="7713900" cy="640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113" name="Shape 113"/>
        <p:cNvGrpSpPr/>
        <p:nvPr/>
      </p:nvGrpSpPr>
      <p:grpSpPr>
        <a:xfrm>
          <a:off x="0" y="0"/>
          <a:ext cx="0" cy="0"/>
          <a:chOff x="0" y="0"/>
          <a:chExt cx="0" cy="0"/>
        </a:xfrm>
      </p:grpSpPr>
      <p:sp>
        <p:nvSpPr>
          <p:cNvPr id="114" name="Google Shape;114;p60"/>
          <p:cNvSpPr/>
          <p:nvPr/>
        </p:nvSpPr>
        <p:spPr>
          <a:xfrm flipH="1">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0"/>
          <p:cNvSpPr txBox="1"/>
          <p:nvPr>
            <p:ph type="title"/>
          </p:nvPr>
        </p:nvSpPr>
        <p:spPr>
          <a:xfrm>
            <a:off x="896150" y="1929029"/>
            <a:ext cx="2743200" cy="1323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6" name="Google Shape;116;p60"/>
          <p:cNvSpPr txBox="1"/>
          <p:nvPr>
            <p:ph idx="2" type="title"/>
          </p:nvPr>
        </p:nvSpPr>
        <p:spPr>
          <a:xfrm>
            <a:off x="896152" y="936075"/>
            <a:ext cx="2743200" cy="97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7" name="Google Shape;117;p60"/>
          <p:cNvSpPr txBox="1"/>
          <p:nvPr>
            <p:ph idx="1" type="subTitle"/>
          </p:nvPr>
        </p:nvSpPr>
        <p:spPr>
          <a:xfrm>
            <a:off x="908819" y="3380326"/>
            <a:ext cx="2718000" cy="82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60"/>
          <p:cNvSpPr/>
          <p:nvPr>
            <p:ph idx="3" type="pic"/>
          </p:nvPr>
        </p:nvSpPr>
        <p:spPr>
          <a:xfrm>
            <a:off x="6059125" y="1391250"/>
            <a:ext cx="1709700" cy="16788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2"/>
        </a:solidFill>
      </p:bgPr>
    </p:bg>
    <p:spTree>
      <p:nvGrpSpPr>
        <p:cNvPr id="119" name="Shape 119"/>
        <p:cNvGrpSpPr/>
        <p:nvPr/>
      </p:nvGrpSpPr>
      <p:grpSpPr>
        <a:xfrm>
          <a:off x="0" y="0"/>
          <a:ext cx="0" cy="0"/>
          <a:chOff x="0" y="0"/>
          <a:chExt cx="0" cy="0"/>
        </a:xfrm>
      </p:grpSpPr>
      <p:sp>
        <p:nvSpPr>
          <p:cNvPr id="120" name="Google Shape;120;p61"/>
          <p:cNvSpPr/>
          <p:nvPr/>
        </p:nvSpPr>
        <p:spPr>
          <a:xfrm>
            <a:off x="4759425" y="0"/>
            <a:ext cx="438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21" name="Google Shape;121;p61"/>
          <p:cNvSpPr txBox="1"/>
          <p:nvPr>
            <p:ph idx="1" type="subTitle"/>
          </p:nvPr>
        </p:nvSpPr>
        <p:spPr>
          <a:xfrm>
            <a:off x="5832550" y="1120250"/>
            <a:ext cx="22770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2" name="Google Shape;122;p61"/>
          <p:cNvSpPr txBox="1"/>
          <p:nvPr>
            <p:ph type="title"/>
          </p:nvPr>
        </p:nvSpPr>
        <p:spPr>
          <a:xfrm>
            <a:off x="5832550" y="2042475"/>
            <a:ext cx="22770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3" name="Google Shape;123;p61"/>
          <p:cNvSpPr txBox="1"/>
          <p:nvPr>
            <p:ph idx="2" type="subTitle"/>
          </p:nvPr>
        </p:nvSpPr>
        <p:spPr>
          <a:xfrm>
            <a:off x="5832550" y="2593500"/>
            <a:ext cx="22770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61"/>
          <p:cNvSpPr txBox="1"/>
          <p:nvPr>
            <p:ph idx="3" type="title"/>
          </p:nvPr>
        </p:nvSpPr>
        <p:spPr>
          <a:xfrm>
            <a:off x="5832550" y="3515738"/>
            <a:ext cx="22770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5" name="Google Shape;125;p61"/>
          <p:cNvSpPr txBox="1"/>
          <p:nvPr>
            <p:ph idx="4" type="subTitle"/>
          </p:nvPr>
        </p:nvSpPr>
        <p:spPr>
          <a:xfrm>
            <a:off x="5832550" y="4069088"/>
            <a:ext cx="22770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 name="Google Shape;126;p61"/>
          <p:cNvSpPr txBox="1"/>
          <p:nvPr>
            <p:ph idx="5" type="title"/>
          </p:nvPr>
        </p:nvSpPr>
        <p:spPr>
          <a:xfrm>
            <a:off x="5832550" y="569200"/>
            <a:ext cx="22770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7" name="Google Shape;127;p61"/>
          <p:cNvSpPr txBox="1"/>
          <p:nvPr>
            <p:ph idx="6" type="title"/>
          </p:nvPr>
        </p:nvSpPr>
        <p:spPr>
          <a:xfrm>
            <a:off x="727375" y="2022225"/>
            <a:ext cx="2441400" cy="112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lt1"/>
                </a:solidFill>
                <a:latin typeface="Sora ExtraBold"/>
                <a:ea typeface="Sora ExtraBold"/>
                <a:cs typeface="Sora ExtraBold"/>
                <a:sym typeface="Sora ExtraBold"/>
              </a:defRPr>
            </a:lvl1pPr>
            <a:lvl2pPr lvl="1" algn="l">
              <a:lnSpc>
                <a:spcPct val="100000"/>
              </a:lnSpc>
              <a:spcBef>
                <a:spcPts val="0"/>
              </a:spcBef>
              <a:spcAft>
                <a:spcPts val="0"/>
              </a:spcAft>
              <a:buSzPts val="3500"/>
              <a:buNone/>
              <a:defRPr>
                <a:latin typeface="Sora Light"/>
                <a:ea typeface="Sora Light"/>
                <a:cs typeface="Sora Light"/>
                <a:sym typeface="Sora Light"/>
              </a:defRPr>
            </a:lvl2pPr>
            <a:lvl3pPr lvl="2" algn="l">
              <a:lnSpc>
                <a:spcPct val="100000"/>
              </a:lnSpc>
              <a:spcBef>
                <a:spcPts val="0"/>
              </a:spcBef>
              <a:spcAft>
                <a:spcPts val="0"/>
              </a:spcAft>
              <a:buSzPts val="3500"/>
              <a:buNone/>
              <a:defRPr>
                <a:latin typeface="Sora Light"/>
                <a:ea typeface="Sora Light"/>
                <a:cs typeface="Sora Light"/>
                <a:sym typeface="Sora Light"/>
              </a:defRPr>
            </a:lvl3pPr>
            <a:lvl4pPr lvl="3" algn="l">
              <a:lnSpc>
                <a:spcPct val="100000"/>
              </a:lnSpc>
              <a:spcBef>
                <a:spcPts val="0"/>
              </a:spcBef>
              <a:spcAft>
                <a:spcPts val="0"/>
              </a:spcAft>
              <a:buSzPts val="3500"/>
              <a:buNone/>
              <a:defRPr>
                <a:latin typeface="Sora Light"/>
                <a:ea typeface="Sora Light"/>
                <a:cs typeface="Sora Light"/>
                <a:sym typeface="Sora Light"/>
              </a:defRPr>
            </a:lvl4pPr>
            <a:lvl5pPr lvl="4" algn="l">
              <a:lnSpc>
                <a:spcPct val="100000"/>
              </a:lnSpc>
              <a:spcBef>
                <a:spcPts val="0"/>
              </a:spcBef>
              <a:spcAft>
                <a:spcPts val="0"/>
              </a:spcAft>
              <a:buSzPts val="3500"/>
              <a:buNone/>
              <a:defRPr>
                <a:latin typeface="Sora Light"/>
                <a:ea typeface="Sora Light"/>
                <a:cs typeface="Sora Light"/>
                <a:sym typeface="Sora Light"/>
              </a:defRPr>
            </a:lvl5pPr>
            <a:lvl6pPr lvl="5" algn="l">
              <a:lnSpc>
                <a:spcPct val="100000"/>
              </a:lnSpc>
              <a:spcBef>
                <a:spcPts val="0"/>
              </a:spcBef>
              <a:spcAft>
                <a:spcPts val="0"/>
              </a:spcAft>
              <a:buSzPts val="3500"/>
              <a:buNone/>
              <a:defRPr>
                <a:latin typeface="Sora Light"/>
                <a:ea typeface="Sora Light"/>
                <a:cs typeface="Sora Light"/>
                <a:sym typeface="Sora Light"/>
              </a:defRPr>
            </a:lvl6pPr>
            <a:lvl7pPr lvl="6" algn="l">
              <a:lnSpc>
                <a:spcPct val="100000"/>
              </a:lnSpc>
              <a:spcBef>
                <a:spcPts val="0"/>
              </a:spcBef>
              <a:spcAft>
                <a:spcPts val="0"/>
              </a:spcAft>
              <a:buSzPts val="3500"/>
              <a:buNone/>
              <a:defRPr>
                <a:latin typeface="Sora Light"/>
                <a:ea typeface="Sora Light"/>
                <a:cs typeface="Sora Light"/>
                <a:sym typeface="Sora Light"/>
              </a:defRPr>
            </a:lvl7pPr>
            <a:lvl8pPr lvl="7" algn="l">
              <a:lnSpc>
                <a:spcPct val="100000"/>
              </a:lnSpc>
              <a:spcBef>
                <a:spcPts val="0"/>
              </a:spcBef>
              <a:spcAft>
                <a:spcPts val="0"/>
              </a:spcAft>
              <a:buSzPts val="3500"/>
              <a:buNone/>
              <a:defRPr>
                <a:latin typeface="Sora Light"/>
                <a:ea typeface="Sora Light"/>
                <a:cs typeface="Sora Light"/>
                <a:sym typeface="Sora Light"/>
              </a:defRPr>
            </a:lvl8pPr>
            <a:lvl9pPr lvl="8" algn="l">
              <a:lnSpc>
                <a:spcPct val="100000"/>
              </a:lnSpc>
              <a:spcBef>
                <a:spcPts val="0"/>
              </a:spcBef>
              <a:spcAft>
                <a:spcPts val="0"/>
              </a:spcAft>
              <a:buSzPts val="3500"/>
              <a:buNone/>
              <a:defRPr>
                <a:latin typeface="Sora Light"/>
                <a:ea typeface="Sora Light"/>
                <a:cs typeface="Sora Light"/>
                <a:sym typeface="Sora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13" name="Shape 13"/>
        <p:cNvGrpSpPr/>
        <p:nvPr/>
      </p:nvGrpSpPr>
      <p:grpSpPr>
        <a:xfrm>
          <a:off x="0" y="0"/>
          <a:ext cx="0" cy="0"/>
          <a:chOff x="0" y="0"/>
          <a:chExt cx="0" cy="0"/>
        </a:xfrm>
      </p:grpSpPr>
      <p:sp>
        <p:nvSpPr>
          <p:cNvPr id="14" name="Google Shape;14;p44"/>
          <p:cNvSpPr/>
          <p:nvPr/>
        </p:nvSpPr>
        <p:spPr>
          <a:xfrm>
            <a:off x="-15000" y="1748107"/>
            <a:ext cx="9174000" cy="3395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 name="Google Shape;16;p44"/>
          <p:cNvSpPr txBox="1"/>
          <p:nvPr>
            <p:ph idx="1" type="body"/>
          </p:nvPr>
        </p:nvSpPr>
        <p:spPr>
          <a:xfrm>
            <a:off x="720000" y="1017725"/>
            <a:ext cx="7704000" cy="3590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rgbClr val="434343"/>
              </a:buClr>
              <a:buSzPts val="1400"/>
              <a:buChar char="●"/>
              <a:defRPr sz="12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accent5"/>
        </a:solidFill>
      </p:bgPr>
    </p:bg>
    <p:spTree>
      <p:nvGrpSpPr>
        <p:cNvPr id="128" name="Shape 128"/>
        <p:cNvGrpSpPr/>
        <p:nvPr/>
      </p:nvGrpSpPr>
      <p:grpSpPr>
        <a:xfrm>
          <a:off x="0" y="0"/>
          <a:ext cx="0" cy="0"/>
          <a:chOff x="0" y="0"/>
          <a:chExt cx="0" cy="0"/>
        </a:xfrm>
      </p:grpSpPr>
      <p:sp>
        <p:nvSpPr>
          <p:cNvPr id="129" name="Google Shape;129;p62"/>
          <p:cNvSpPr/>
          <p:nvPr/>
        </p:nvSpPr>
        <p:spPr>
          <a:xfrm flipH="1">
            <a:off x="5319300" y="0"/>
            <a:ext cx="4011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30" name="Google Shape;130;p62"/>
          <p:cNvSpPr txBox="1"/>
          <p:nvPr>
            <p:ph idx="1" type="subTitle"/>
          </p:nvPr>
        </p:nvSpPr>
        <p:spPr>
          <a:xfrm>
            <a:off x="524200" y="2602925"/>
            <a:ext cx="4599300" cy="80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62"/>
          <p:cNvSpPr txBox="1"/>
          <p:nvPr>
            <p:ph type="title"/>
          </p:nvPr>
        </p:nvSpPr>
        <p:spPr>
          <a:xfrm>
            <a:off x="524200" y="1498275"/>
            <a:ext cx="4599300" cy="103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2" name="Google Shape;132;p62"/>
          <p:cNvSpPr/>
          <p:nvPr>
            <p:ph idx="2" type="pic"/>
          </p:nvPr>
        </p:nvSpPr>
        <p:spPr>
          <a:xfrm>
            <a:off x="6007000" y="1304850"/>
            <a:ext cx="2533800" cy="2533800"/>
          </a:xfrm>
          <a:prstGeom prst="ellipse">
            <a:avLst/>
          </a:prstGeom>
          <a:noFill/>
          <a:ln>
            <a:noFill/>
          </a:ln>
        </p:spPr>
      </p:sp>
    </p:spTree>
  </p:cSld>
  <p:clrMapOvr>
    <a:masterClrMapping/>
  </p:clrMapOvr>
  <p:extLst>
    <p:ext uri="{DCECCB84-F9BA-43D5-87BE-67443E8EF086}">
      <p15:sldGuideLst>
        <p15:guide id="1" pos="28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2"/>
        </a:solidFill>
      </p:bgPr>
    </p:bg>
    <p:spTree>
      <p:nvGrpSpPr>
        <p:cNvPr id="133" name="Shape 133"/>
        <p:cNvGrpSpPr/>
        <p:nvPr/>
      </p:nvGrpSpPr>
      <p:grpSpPr>
        <a:xfrm>
          <a:off x="0" y="0"/>
          <a:ext cx="0" cy="0"/>
          <a:chOff x="0" y="0"/>
          <a:chExt cx="0" cy="0"/>
        </a:xfrm>
      </p:grpSpPr>
      <p:sp>
        <p:nvSpPr>
          <p:cNvPr id="134" name="Google Shape;134;p63"/>
          <p:cNvSpPr/>
          <p:nvPr/>
        </p:nvSpPr>
        <p:spPr>
          <a:xfrm flipH="1">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3"/>
          <p:cNvSpPr txBox="1"/>
          <p:nvPr>
            <p:ph type="title"/>
          </p:nvPr>
        </p:nvSpPr>
        <p:spPr>
          <a:xfrm>
            <a:off x="720000" y="1678875"/>
            <a:ext cx="3135900" cy="60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 name="Google Shape;136;p63"/>
          <p:cNvSpPr txBox="1"/>
          <p:nvPr>
            <p:ph idx="1" type="body"/>
          </p:nvPr>
        </p:nvSpPr>
        <p:spPr>
          <a:xfrm>
            <a:off x="720000" y="2386244"/>
            <a:ext cx="3135900" cy="107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Char char="●"/>
              <a:defRPr sz="1500"/>
            </a:lvl1pPr>
            <a:lvl2pPr indent="-317500" lvl="1" marL="914400" algn="l">
              <a:lnSpc>
                <a:spcPct val="115000"/>
              </a:lnSpc>
              <a:spcBef>
                <a:spcPts val="160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_1">
    <p:bg>
      <p:bgPr>
        <a:solidFill>
          <a:schemeClr val="accent6"/>
        </a:solidFill>
      </p:bgPr>
    </p:bg>
    <p:spTree>
      <p:nvGrpSpPr>
        <p:cNvPr id="137" name="Shape 137"/>
        <p:cNvGrpSpPr/>
        <p:nvPr/>
      </p:nvGrpSpPr>
      <p:grpSpPr>
        <a:xfrm>
          <a:off x="0" y="0"/>
          <a:ext cx="0" cy="0"/>
          <a:chOff x="0" y="0"/>
          <a:chExt cx="0" cy="0"/>
        </a:xfrm>
      </p:grpSpPr>
      <p:sp>
        <p:nvSpPr>
          <p:cNvPr id="138" name="Google Shape;138;p64"/>
          <p:cNvSpPr txBox="1"/>
          <p:nvPr>
            <p:ph type="ctrTitle"/>
          </p:nvPr>
        </p:nvSpPr>
        <p:spPr>
          <a:xfrm>
            <a:off x="2429950" y="535000"/>
            <a:ext cx="4284000" cy="99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52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9" name="Google Shape;139;p64"/>
          <p:cNvSpPr txBox="1"/>
          <p:nvPr>
            <p:ph idx="1" type="subTitle"/>
          </p:nvPr>
        </p:nvSpPr>
        <p:spPr>
          <a:xfrm>
            <a:off x="2425075" y="1615650"/>
            <a:ext cx="42939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0" name="Google Shape;140;p64"/>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Sora ExtraLight"/>
                <a:ea typeface="Sora ExtraLight"/>
                <a:cs typeface="Sora ExtraLight"/>
                <a:sym typeface="Sora ExtraLight"/>
              </a:rPr>
              <a:t>CREDITS: This presentation template was created by </a:t>
            </a:r>
            <a:r>
              <a:rPr b="1" i="0" lang="en" sz="1000" u="none" cap="none" strike="noStrike">
                <a:solidFill>
                  <a:schemeClr val="dk1"/>
                </a:solidFill>
                <a:uFill>
                  <a:noFill/>
                </a:uFill>
                <a:latin typeface="Sora"/>
                <a:ea typeface="Sora"/>
                <a:cs typeface="Sora"/>
                <a:sym typeface="Sora"/>
                <a:hlinkClick r:id="rId2">
                  <a:extLst>
                    <a:ext uri="{A12FA001-AC4F-418D-AE19-62706E023703}">
                      <ahyp:hlinkClr val="tx"/>
                    </a:ext>
                  </a:extLst>
                </a:hlinkClick>
              </a:rPr>
              <a:t>Slidesgo</a:t>
            </a:r>
            <a:r>
              <a:rPr b="0" i="0" lang="en" sz="1000" u="none" cap="none" strike="noStrike">
                <a:solidFill>
                  <a:schemeClr val="dk1"/>
                </a:solidFill>
                <a:latin typeface="Sora ExtraLight"/>
                <a:ea typeface="Sora ExtraLight"/>
                <a:cs typeface="Sora ExtraLight"/>
                <a:sym typeface="Sora ExtraLight"/>
              </a:rPr>
              <a:t>, and includes icons by </a:t>
            </a:r>
            <a:r>
              <a:rPr b="1" i="0" lang="en" sz="1000" u="none" cap="none" strike="noStrike">
                <a:solidFill>
                  <a:schemeClr val="dk1"/>
                </a:solidFill>
                <a:uFill>
                  <a:noFill/>
                </a:uFill>
                <a:latin typeface="Sora"/>
                <a:ea typeface="Sora"/>
                <a:cs typeface="Sora"/>
                <a:sym typeface="Sora"/>
                <a:hlinkClick r:id="rId3">
                  <a:extLst>
                    <a:ext uri="{A12FA001-AC4F-418D-AE19-62706E023703}">
                      <ahyp:hlinkClr val="tx"/>
                    </a:ext>
                  </a:extLst>
                </a:hlinkClick>
              </a:rPr>
              <a:t>Flaticon</a:t>
            </a:r>
            <a:r>
              <a:rPr b="0" i="0" lang="en" sz="1000" u="none" cap="none" strike="noStrike">
                <a:solidFill>
                  <a:schemeClr val="dk1"/>
                </a:solidFill>
                <a:latin typeface="Sora ExtraLight"/>
                <a:ea typeface="Sora ExtraLight"/>
                <a:cs typeface="Sora ExtraLight"/>
                <a:sym typeface="Sora ExtraLight"/>
              </a:rPr>
              <a:t>, and infographics &amp; images by </a:t>
            </a:r>
            <a:r>
              <a:rPr b="1" i="0" lang="en" sz="1000" u="none" cap="none" strike="noStrike">
                <a:solidFill>
                  <a:schemeClr val="dk1"/>
                </a:solidFill>
                <a:uFill>
                  <a:noFill/>
                </a:uFill>
                <a:latin typeface="Sora"/>
                <a:ea typeface="Sora"/>
                <a:cs typeface="Sora"/>
                <a:sym typeface="Sora"/>
                <a:hlinkClick r:id="rId4">
                  <a:extLst>
                    <a:ext uri="{A12FA001-AC4F-418D-AE19-62706E023703}">
                      <ahyp:hlinkClr val="tx"/>
                    </a:ext>
                  </a:extLst>
                </a:hlinkClick>
              </a:rPr>
              <a:t>Freepik</a:t>
            </a:r>
            <a:r>
              <a:rPr b="1" i="0" lang="en" sz="1000" u="none" cap="none" strike="noStrike">
                <a:solidFill>
                  <a:schemeClr val="dk1"/>
                </a:solidFill>
                <a:latin typeface="Sora"/>
                <a:ea typeface="Sora"/>
                <a:cs typeface="Sora"/>
                <a:sym typeface="Sora"/>
              </a:rPr>
              <a:t> </a:t>
            </a:r>
            <a:endParaRPr b="1" i="0" sz="1000" u="none" cap="none" strike="noStrike">
              <a:solidFill>
                <a:schemeClr val="dk1"/>
              </a:solidFill>
              <a:latin typeface="Sora"/>
              <a:ea typeface="Sora"/>
              <a:cs typeface="Sora"/>
              <a:sym typeface="Sora"/>
            </a:endParaRPr>
          </a:p>
        </p:txBody>
      </p:sp>
      <p:sp>
        <p:nvSpPr>
          <p:cNvPr id="141" name="Google Shape;141;p64"/>
          <p:cNvSpPr/>
          <p:nvPr/>
        </p:nvSpPr>
        <p:spPr>
          <a:xfrm>
            <a:off x="-11975" y="-31975"/>
            <a:ext cx="9168000" cy="3221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2" name="Shape 14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
    <p:bg>
      <p:bgPr>
        <a:solidFill>
          <a:schemeClr val="lt1"/>
        </a:solidFill>
      </p:bgPr>
    </p:bg>
    <p:spTree>
      <p:nvGrpSpPr>
        <p:cNvPr id="143" name="Shape 14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
    <p:bg>
      <p:bgPr>
        <a:solidFill>
          <a:schemeClr val="lt2"/>
        </a:solidFill>
      </p:bgPr>
    </p:bg>
    <p:spTree>
      <p:nvGrpSpPr>
        <p:cNvPr id="144"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2"/>
        </a:solidFill>
      </p:bgPr>
    </p:bg>
    <p:spTree>
      <p:nvGrpSpPr>
        <p:cNvPr id="17" name="Shape 17"/>
        <p:cNvGrpSpPr/>
        <p:nvPr/>
      </p:nvGrpSpPr>
      <p:grpSpPr>
        <a:xfrm>
          <a:off x="0" y="0"/>
          <a:ext cx="0" cy="0"/>
          <a:chOff x="0" y="0"/>
          <a:chExt cx="0" cy="0"/>
        </a:xfrm>
      </p:grpSpPr>
      <p:sp>
        <p:nvSpPr>
          <p:cNvPr id="18" name="Google Shape;18;p45"/>
          <p:cNvSpPr/>
          <p:nvPr/>
        </p:nvSpPr>
        <p:spPr>
          <a:xfrm>
            <a:off x="3276150" y="0"/>
            <a:ext cx="5882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5"/>
          <p:cNvSpPr txBox="1"/>
          <p:nvPr>
            <p:ph type="title"/>
          </p:nvPr>
        </p:nvSpPr>
        <p:spPr>
          <a:xfrm>
            <a:off x="4210925" y="517588"/>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 name="Google Shape;20;p45"/>
          <p:cNvSpPr txBox="1"/>
          <p:nvPr>
            <p:ph idx="1" type="subTitle"/>
          </p:nvPr>
        </p:nvSpPr>
        <p:spPr>
          <a:xfrm>
            <a:off x="3616775" y="1196636"/>
            <a:ext cx="24636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5"/>
          <p:cNvSpPr txBox="1"/>
          <p:nvPr>
            <p:ph idx="2" type="title"/>
          </p:nvPr>
        </p:nvSpPr>
        <p:spPr>
          <a:xfrm>
            <a:off x="6677221" y="517600"/>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45"/>
          <p:cNvSpPr txBox="1"/>
          <p:nvPr>
            <p:ph idx="3" type="subTitle"/>
          </p:nvPr>
        </p:nvSpPr>
        <p:spPr>
          <a:xfrm>
            <a:off x="6080371" y="1196648"/>
            <a:ext cx="2469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5"/>
          <p:cNvSpPr txBox="1"/>
          <p:nvPr>
            <p:ph idx="4" type="title"/>
          </p:nvPr>
        </p:nvSpPr>
        <p:spPr>
          <a:xfrm>
            <a:off x="4210925" y="1986888"/>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45"/>
          <p:cNvSpPr txBox="1"/>
          <p:nvPr>
            <p:ph idx="5" type="subTitle"/>
          </p:nvPr>
        </p:nvSpPr>
        <p:spPr>
          <a:xfrm>
            <a:off x="3616775" y="2665936"/>
            <a:ext cx="24636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5"/>
          <p:cNvSpPr txBox="1"/>
          <p:nvPr>
            <p:ph idx="6" type="title"/>
          </p:nvPr>
        </p:nvSpPr>
        <p:spPr>
          <a:xfrm>
            <a:off x="6677221" y="1998438"/>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45"/>
          <p:cNvSpPr txBox="1"/>
          <p:nvPr>
            <p:ph idx="7" type="subTitle"/>
          </p:nvPr>
        </p:nvSpPr>
        <p:spPr>
          <a:xfrm>
            <a:off x="6083071" y="2665936"/>
            <a:ext cx="24636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5"/>
          <p:cNvSpPr txBox="1"/>
          <p:nvPr>
            <p:ph idx="8" type="title"/>
          </p:nvPr>
        </p:nvSpPr>
        <p:spPr>
          <a:xfrm>
            <a:off x="4210925" y="3456200"/>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45"/>
          <p:cNvSpPr txBox="1"/>
          <p:nvPr>
            <p:ph idx="9" type="subTitle"/>
          </p:nvPr>
        </p:nvSpPr>
        <p:spPr>
          <a:xfrm>
            <a:off x="3614075" y="4123703"/>
            <a:ext cx="2469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5"/>
          <p:cNvSpPr txBox="1"/>
          <p:nvPr>
            <p:ph idx="13" type="title"/>
          </p:nvPr>
        </p:nvSpPr>
        <p:spPr>
          <a:xfrm>
            <a:off x="6677221" y="3456200"/>
            <a:ext cx="1275300" cy="41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45"/>
          <p:cNvSpPr txBox="1"/>
          <p:nvPr>
            <p:ph idx="14" type="subTitle"/>
          </p:nvPr>
        </p:nvSpPr>
        <p:spPr>
          <a:xfrm>
            <a:off x="6083071" y="4123703"/>
            <a:ext cx="24636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5"/>
          <p:cNvSpPr txBox="1"/>
          <p:nvPr>
            <p:ph idx="15" type="title"/>
          </p:nvPr>
        </p:nvSpPr>
        <p:spPr>
          <a:xfrm>
            <a:off x="602450" y="2009400"/>
            <a:ext cx="2262900" cy="112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 name="Google Shape;32;p45"/>
          <p:cNvSpPr txBox="1"/>
          <p:nvPr>
            <p:ph idx="16" type="subTitle"/>
          </p:nvPr>
        </p:nvSpPr>
        <p:spPr>
          <a:xfrm>
            <a:off x="3616775" y="940750"/>
            <a:ext cx="2463600" cy="25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33" name="Google Shape;33;p45"/>
          <p:cNvSpPr txBox="1"/>
          <p:nvPr>
            <p:ph idx="17" type="subTitle"/>
          </p:nvPr>
        </p:nvSpPr>
        <p:spPr>
          <a:xfrm>
            <a:off x="6080371" y="940759"/>
            <a:ext cx="2469000" cy="25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34" name="Google Shape;34;p45"/>
          <p:cNvSpPr txBox="1"/>
          <p:nvPr>
            <p:ph idx="18" type="subTitle"/>
          </p:nvPr>
        </p:nvSpPr>
        <p:spPr>
          <a:xfrm>
            <a:off x="3616775" y="2409963"/>
            <a:ext cx="2463600" cy="24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35" name="Google Shape;35;p45"/>
          <p:cNvSpPr txBox="1"/>
          <p:nvPr>
            <p:ph idx="19" type="subTitle"/>
          </p:nvPr>
        </p:nvSpPr>
        <p:spPr>
          <a:xfrm>
            <a:off x="6083071" y="2409963"/>
            <a:ext cx="2463600" cy="24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36" name="Google Shape;36;p45"/>
          <p:cNvSpPr txBox="1"/>
          <p:nvPr>
            <p:ph idx="20" type="subTitle"/>
          </p:nvPr>
        </p:nvSpPr>
        <p:spPr>
          <a:xfrm>
            <a:off x="3614075" y="3867800"/>
            <a:ext cx="2469000" cy="25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37" name="Google Shape;37;p45"/>
          <p:cNvSpPr txBox="1"/>
          <p:nvPr>
            <p:ph idx="21" type="subTitle"/>
          </p:nvPr>
        </p:nvSpPr>
        <p:spPr>
          <a:xfrm>
            <a:off x="6083071" y="3867800"/>
            <a:ext cx="2463600" cy="25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4"/>
        </a:solidFill>
      </p:bgPr>
    </p:bg>
    <p:spTree>
      <p:nvGrpSpPr>
        <p:cNvPr id="38" name="Shape 38"/>
        <p:cNvGrpSpPr/>
        <p:nvPr/>
      </p:nvGrpSpPr>
      <p:grpSpPr>
        <a:xfrm>
          <a:off x="0" y="0"/>
          <a:ext cx="0" cy="0"/>
          <a:chOff x="0" y="0"/>
          <a:chExt cx="0" cy="0"/>
        </a:xfrm>
      </p:grpSpPr>
      <p:sp>
        <p:nvSpPr>
          <p:cNvPr id="39" name="Google Shape;39;p46"/>
          <p:cNvSpPr/>
          <p:nvPr/>
        </p:nvSpPr>
        <p:spPr>
          <a:xfrm flipH="1">
            <a:off x="225" y="0"/>
            <a:ext cx="47592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40" name="Google Shape;40;p46"/>
          <p:cNvSpPr txBox="1"/>
          <p:nvPr>
            <p:ph type="title"/>
          </p:nvPr>
        </p:nvSpPr>
        <p:spPr>
          <a:xfrm>
            <a:off x="5226350" y="2150850"/>
            <a:ext cx="3285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 name="Google Shape;41;p46"/>
          <p:cNvSpPr txBox="1"/>
          <p:nvPr>
            <p:ph idx="1" type="subTitle"/>
          </p:nvPr>
        </p:nvSpPr>
        <p:spPr>
          <a:xfrm>
            <a:off x="685500" y="1462800"/>
            <a:ext cx="3562500" cy="2217900"/>
          </a:xfrm>
          <a:prstGeom prst="rect">
            <a:avLst/>
          </a:prstGeom>
          <a:noFill/>
          <a:ln>
            <a:noFill/>
          </a:ln>
        </p:spPr>
        <p:txBody>
          <a:bodyPr anchorCtr="0" anchor="ctr" bIns="91425" lIns="91425" spcFirstLastPara="1" rIns="91425" wrap="square" tIns="91425">
            <a:noAutofit/>
          </a:bodyPr>
          <a:lstStyle>
            <a:lvl1pPr lvl="0" algn="ctr">
              <a:lnSpc>
                <a:spcPct val="13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accent4"/>
        </a:solidFill>
      </p:bgPr>
    </p:bg>
    <p:spTree>
      <p:nvGrpSpPr>
        <p:cNvPr id="42" name="Shape 42"/>
        <p:cNvGrpSpPr/>
        <p:nvPr/>
      </p:nvGrpSpPr>
      <p:grpSpPr>
        <a:xfrm>
          <a:off x="0" y="0"/>
          <a:ext cx="0" cy="0"/>
          <a:chOff x="0" y="0"/>
          <a:chExt cx="0" cy="0"/>
        </a:xfrm>
      </p:grpSpPr>
      <p:sp>
        <p:nvSpPr>
          <p:cNvPr id="43" name="Google Shape;43;p47"/>
          <p:cNvSpPr/>
          <p:nvPr/>
        </p:nvSpPr>
        <p:spPr>
          <a:xfrm>
            <a:off x="4759425" y="0"/>
            <a:ext cx="4384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44" name="Google Shape;44;p47"/>
          <p:cNvSpPr txBox="1"/>
          <p:nvPr>
            <p:ph type="title"/>
          </p:nvPr>
        </p:nvSpPr>
        <p:spPr>
          <a:xfrm>
            <a:off x="5226350" y="2150850"/>
            <a:ext cx="3285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 name="Google Shape;45;p47"/>
          <p:cNvSpPr txBox="1"/>
          <p:nvPr>
            <p:ph idx="1" type="subTitle"/>
          </p:nvPr>
        </p:nvSpPr>
        <p:spPr>
          <a:xfrm>
            <a:off x="5226350" y="3060850"/>
            <a:ext cx="3285300" cy="502800"/>
          </a:xfrm>
          <a:prstGeom prst="rect">
            <a:avLst/>
          </a:prstGeom>
          <a:noFill/>
          <a:ln>
            <a:noFill/>
          </a:ln>
        </p:spPr>
        <p:txBody>
          <a:bodyPr anchorCtr="0" anchor="ctr" bIns="91425" lIns="91425" spcFirstLastPara="1" rIns="91425" wrap="square" tIns="91425">
            <a:noAutofit/>
          </a:bodyPr>
          <a:lstStyle>
            <a:lvl1pPr lvl="0" algn="ctr">
              <a:lnSpc>
                <a:spcPct val="13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46" name="Shape 46"/>
        <p:cNvGrpSpPr/>
        <p:nvPr/>
      </p:nvGrpSpPr>
      <p:grpSpPr>
        <a:xfrm>
          <a:off x="0" y="0"/>
          <a:ext cx="0" cy="0"/>
          <a:chOff x="0" y="0"/>
          <a:chExt cx="0" cy="0"/>
        </a:xfrm>
      </p:grpSpPr>
      <p:sp>
        <p:nvSpPr>
          <p:cNvPr id="47" name="Google Shape;47;p48"/>
          <p:cNvSpPr/>
          <p:nvPr/>
        </p:nvSpPr>
        <p:spPr>
          <a:xfrm rot="10800000">
            <a:off x="4745562" y="-15000"/>
            <a:ext cx="4413000" cy="5158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8"/>
          <p:cNvSpPr txBox="1"/>
          <p:nvPr>
            <p:ph type="title"/>
          </p:nvPr>
        </p:nvSpPr>
        <p:spPr>
          <a:xfrm>
            <a:off x="5162175" y="2151150"/>
            <a:ext cx="3374100" cy="8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lt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solidFill>
          <a:schemeClr val="accent3"/>
        </a:solidFill>
      </p:bgPr>
    </p:bg>
    <p:spTree>
      <p:nvGrpSpPr>
        <p:cNvPr id="49" name="Shape 49"/>
        <p:cNvGrpSpPr/>
        <p:nvPr/>
      </p:nvGrpSpPr>
      <p:grpSpPr>
        <a:xfrm>
          <a:off x="0" y="0"/>
          <a:ext cx="0" cy="0"/>
          <a:chOff x="0" y="0"/>
          <a:chExt cx="0" cy="0"/>
        </a:xfrm>
      </p:grpSpPr>
      <p:sp>
        <p:nvSpPr>
          <p:cNvPr id="50" name="Google Shape;50;p49"/>
          <p:cNvSpPr/>
          <p:nvPr/>
        </p:nvSpPr>
        <p:spPr>
          <a:xfrm flipH="1" rot="10800000">
            <a:off x="0" y="-15000"/>
            <a:ext cx="4714200" cy="5158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9"/>
          <p:cNvSpPr txBox="1"/>
          <p:nvPr>
            <p:ph type="title"/>
          </p:nvPr>
        </p:nvSpPr>
        <p:spPr>
          <a:xfrm>
            <a:off x="5162175" y="2151150"/>
            <a:ext cx="3374100" cy="8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2"/>
        </a:solidFill>
      </p:bgPr>
    </p:bg>
    <p:spTree>
      <p:nvGrpSpPr>
        <p:cNvPr id="52" name="Shape 52"/>
        <p:cNvGrpSpPr/>
        <p:nvPr/>
      </p:nvGrpSpPr>
      <p:grpSpPr>
        <a:xfrm>
          <a:off x="0" y="0"/>
          <a:ext cx="0" cy="0"/>
          <a:chOff x="0" y="0"/>
          <a:chExt cx="0" cy="0"/>
        </a:xfrm>
      </p:grpSpPr>
      <p:sp>
        <p:nvSpPr>
          <p:cNvPr id="53" name="Google Shape;53;p50"/>
          <p:cNvSpPr/>
          <p:nvPr/>
        </p:nvSpPr>
        <p:spPr>
          <a:xfrm>
            <a:off x="3652400" y="0"/>
            <a:ext cx="5506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0"/>
          <p:cNvSpPr txBox="1"/>
          <p:nvPr>
            <p:ph idx="1" type="subTitle"/>
          </p:nvPr>
        </p:nvSpPr>
        <p:spPr>
          <a:xfrm>
            <a:off x="5171150" y="856700"/>
            <a:ext cx="24690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55" name="Google Shape;55;p50"/>
          <p:cNvSpPr txBox="1"/>
          <p:nvPr>
            <p:ph idx="2" type="subTitle"/>
          </p:nvPr>
        </p:nvSpPr>
        <p:spPr>
          <a:xfrm>
            <a:off x="5171150" y="1312788"/>
            <a:ext cx="2469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50"/>
          <p:cNvSpPr txBox="1"/>
          <p:nvPr>
            <p:ph idx="3" type="subTitle"/>
          </p:nvPr>
        </p:nvSpPr>
        <p:spPr>
          <a:xfrm>
            <a:off x="5171150" y="2557388"/>
            <a:ext cx="2469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50"/>
          <p:cNvSpPr txBox="1"/>
          <p:nvPr>
            <p:ph idx="4" type="subTitle"/>
          </p:nvPr>
        </p:nvSpPr>
        <p:spPr>
          <a:xfrm>
            <a:off x="5171150" y="3801988"/>
            <a:ext cx="2469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50"/>
          <p:cNvSpPr txBox="1"/>
          <p:nvPr>
            <p:ph type="title"/>
          </p:nvPr>
        </p:nvSpPr>
        <p:spPr>
          <a:xfrm>
            <a:off x="720000" y="2009400"/>
            <a:ext cx="2441400" cy="112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50"/>
          <p:cNvSpPr txBox="1"/>
          <p:nvPr>
            <p:ph idx="5" type="subTitle"/>
          </p:nvPr>
        </p:nvSpPr>
        <p:spPr>
          <a:xfrm>
            <a:off x="5171150" y="2101300"/>
            <a:ext cx="24690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
        <p:nvSpPr>
          <p:cNvPr id="60" name="Google Shape;60;p50"/>
          <p:cNvSpPr txBox="1"/>
          <p:nvPr>
            <p:ph idx="6" type="subTitle"/>
          </p:nvPr>
        </p:nvSpPr>
        <p:spPr>
          <a:xfrm>
            <a:off x="5171150" y="3345900"/>
            <a:ext cx="24690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accent3"/>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2400"/>
              <a:buNone/>
              <a:defRPr b="1" sz="2400">
                <a:solidFill>
                  <a:schemeClr val="dk1"/>
                </a:solidFill>
              </a:defRPr>
            </a:lvl2pPr>
            <a:lvl3pPr lvl="2" algn="ctr">
              <a:lnSpc>
                <a:spcPct val="100000"/>
              </a:lnSpc>
              <a:spcBef>
                <a:spcPts val="0"/>
              </a:spcBef>
              <a:spcAft>
                <a:spcPts val="0"/>
              </a:spcAft>
              <a:buClr>
                <a:schemeClr val="dk1"/>
              </a:buClr>
              <a:buSzPts val="2400"/>
              <a:buNone/>
              <a:defRPr b="1" sz="2400">
                <a:solidFill>
                  <a:schemeClr val="dk1"/>
                </a:solidFill>
              </a:defRPr>
            </a:lvl3pPr>
            <a:lvl4pPr lvl="3" algn="ctr">
              <a:lnSpc>
                <a:spcPct val="100000"/>
              </a:lnSpc>
              <a:spcBef>
                <a:spcPts val="0"/>
              </a:spcBef>
              <a:spcAft>
                <a:spcPts val="0"/>
              </a:spcAft>
              <a:buClr>
                <a:schemeClr val="dk1"/>
              </a:buClr>
              <a:buSzPts val="2400"/>
              <a:buNone/>
              <a:defRPr b="1" sz="2400">
                <a:solidFill>
                  <a:schemeClr val="dk1"/>
                </a:solidFill>
              </a:defRPr>
            </a:lvl4pPr>
            <a:lvl5pPr lvl="4" algn="ctr">
              <a:lnSpc>
                <a:spcPct val="100000"/>
              </a:lnSpc>
              <a:spcBef>
                <a:spcPts val="0"/>
              </a:spcBef>
              <a:spcAft>
                <a:spcPts val="0"/>
              </a:spcAft>
              <a:buClr>
                <a:schemeClr val="dk1"/>
              </a:buClr>
              <a:buSzPts val="2400"/>
              <a:buNone/>
              <a:defRPr b="1" sz="2400">
                <a:solidFill>
                  <a:schemeClr val="dk1"/>
                </a:solidFill>
              </a:defRPr>
            </a:lvl5pPr>
            <a:lvl6pPr lvl="5" algn="ctr">
              <a:lnSpc>
                <a:spcPct val="100000"/>
              </a:lnSpc>
              <a:spcBef>
                <a:spcPts val="0"/>
              </a:spcBef>
              <a:spcAft>
                <a:spcPts val="0"/>
              </a:spcAft>
              <a:buClr>
                <a:schemeClr val="dk1"/>
              </a:buClr>
              <a:buSzPts val="2400"/>
              <a:buNone/>
              <a:defRPr b="1" sz="2400">
                <a:solidFill>
                  <a:schemeClr val="dk1"/>
                </a:solidFill>
              </a:defRPr>
            </a:lvl6pPr>
            <a:lvl7pPr lvl="6" algn="ctr">
              <a:lnSpc>
                <a:spcPct val="100000"/>
              </a:lnSpc>
              <a:spcBef>
                <a:spcPts val="0"/>
              </a:spcBef>
              <a:spcAft>
                <a:spcPts val="0"/>
              </a:spcAft>
              <a:buClr>
                <a:schemeClr val="dk1"/>
              </a:buClr>
              <a:buSzPts val="2400"/>
              <a:buNone/>
              <a:defRPr b="1" sz="2400">
                <a:solidFill>
                  <a:schemeClr val="dk1"/>
                </a:solidFill>
              </a:defRPr>
            </a:lvl7pPr>
            <a:lvl8pPr lvl="7" algn="ctr">
              <a:lnSpc>
                <a:spcPct val="100000"/>
              </a:lnSpc>
              <a:spcBef>
                <a:spcPts val="0"/>
              </a:spcBef>
              <a:spcAft>
                <a:spcPts val="0"/>
              </a:spcAft>
              <a:buClr>
                <a:schemeClr val="dk1"/>
              </a:buClr>
              <a:buSzPts val="2400"/>
              <a:buNone/>
              <a:defRPr b="1" sz="2400">
                <a:solidFill>
                  <a:schemeClr val="dk1"/>
                </a:solidFill>
              </a:defRPr>
            </a:lvl8pPr>
            <a:lvl9pPr lvl="8" algn="ctr">
              <a:lnSpc>
                <a:spcPct val="100000"/>
              </a:lnSpc>
              <a:spcBef>
                <a:spcPts val="0"/>
              </a:spcBef>
              <a:spcAft>
                <a:spcPts val="0"/>
              </a:spcAft>
              <a:buClr>
                <a:schemeClr val="dk1"/>
              </a:buClr>
              <a:buSzPts val="2400"/>
              <a:buNone/>
              <a:defRPr b="1" sz="24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1"/>
        </a:solidFill>
      </p:bgPr>
    </p:bg>
    <p:spTree>
      <p:nvGrpSpPr>
        <p:cNvPr id="61" name="Shape 61"/>
        <p:cNvGrpSpPr/>
        <p:nvPr/>
      </p:nvGrpSpPr>
      <p:grpSpPr>
        <a:xfrm>
          <a:off x="0" y="0"/>
          <a:ext cx="0" cy="0"/>
          <a:chOff x="0" y="0"/>
          <a:chExt cx="0" cy="0"/>
        </a:xfrm>
      </p:grpSpPr>
      <p:sp>
        <p:nvSpPr>
          <p:cNvPr id="62" name="Google Shape;62;p51"/>
          <p:cNvSpPr/>
          <p:nvPr/>
        </p:nvSpPr>
        <p:spPr>
          <a:xfrm>
            <a:off x="-15000" y="7"/>
            <a:ext cx="9174000" cy="3395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1"/>
          <p:cNvSpPr txBox="1"/>
          <p:nvPr>
            <p:ph type="title"/>
          </p:nvPr>
        </p:nvSpPr>
        <p:spPr>
          <a:xfrm>
            <a:off x="2290025" y="3933500"/>
            <a:ext cx="45639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4" name="Google Shape;64;p51"/>
          <p:cNvSpPr txBox="1"/>
          <p:nvPr>
            <p:ph idx="1" type="subTitle"/>
          </p:nvPr>
        </p:nvSpPr>
        <p:spPr>
          <a:xfrm>
            <a:off x="992075" y="535000"/>
            <a:ext cx="7159800" cy="21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1pPr>
            <a:lvl2pPr lvl="1"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2pPr>
            <a:lvl3pPr lvl="2"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3pPr>
            <a:lvl4pPr lvl="3"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4pPr>
            <a:lvl5pPr lvl="4"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5pPr>
            <a:lvl6pPr lvl="5"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6pPr>
            <a:lvl7pPr lvl="6"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7pPr>
            <a:lvl8pPr lvl="7"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8pPr>
            <a:lvl9pPr lvl="8" marR="0" rtl="0" algn="l">
              <a:lnSpc>
                <a:spcPct val="100000"/>
              </a:lnSpc>
              <a:spcBef>
                <a:spcPts val="0"/>
              </a:spcBef>
              <a:spcAft>
                <a:spcPts val="0"/>
              </a:spcAft>
              <a:buClr>
                <a:schemeClr val="dk2"/>
              </a:buClr>
              <a:buSzPts val="3500"/>
              <a:buFont typeface="Sora ExtraLight"/>
              <a:buNone/>
              <a:defRPr b="0" i="0" sz="3500" u="none" cap="none" strike="noStrike">
                <a:solidFill>
                  <a:schemeClr val="dk2"/>
                </a:solidFill>
                <a:latin typeface="Sora ExtraLight"/>
                <a:ea typeface="Sora ExtraLight"/>
                <a:cs typeface="Sora ExtraLight"/>
                <a:sym typeface="Sora ExtraLight"/>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1pPr>
            <a:lvl2pPr indent="-317500" lvl="1" marL="9144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2pPr>
            <a:lvl3pPr indent="-317500" lvl="2" marL="13716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3pPr>
            <a:lvl4pPr indent="-317500" lvl="3" marL="18288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4pPr>
            <a:lvl5pPr indent="-317500" lvl="4" marL="22860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5pPr>
            <a:lvl6pPr indent="-317500" lvl="5" marL="27432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6pPr>
            <a:lvl7pPr indent="-317500" lvl="6" marL="32004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7pPr>
            <a:lvl8pPr indent="-317500" lvl="7" marL="3657600" marR="0" rtl="0" algn="l">
              <a:lnSpc>
                <a:spcPct val="100000"/>
              </a:lnSpc>
              <a:spcBef>
                <a:spcPts val="1600"/>
              </a:spcBef>
              <a:spcAft>
                <a:spcPts val="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8pPr>
            <a:lvl9pPr indent="-317500" lvl="8" marL="4114800" marR="0" rtl="0" algn="l">
              <a:lnSpc>
                <a:spcPct val="100000"/>
              </a:lnSpc>
              <a:spcBef>
                <a:spcPts val="1600"/>
              </a:spcBef>
              <a:spcAft>
                <a:spcPts val="1600"/>
              </a:spcAft>
              <a:buClr>
                <a:schemeClr val="dk1"/>
              </a:buClr>
              <a:buSzPts val="1400"/>
              <a:buFont typeface="Sora Light"/>
              <a:buChar char="■"/>
              <a:defRPr b="0" i="0" sz="1400" u="none" cap="none" strike="noStrike">
                <a:solidFill>
                  <a:schemeClr val="dk1"/>
                </a:solidFill>
                <a:latin typeface="Sora Light"/>
                <a:ea typeface="Sora Light"/>
                <a:cs typeface="Sora Light"/>
                <a:sym typeface="Sora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0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4.png"/><Relationship Id="rId8"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idx="1" type="subTitle"/>
          </p:nvPr>
        </p:nvSpPr>
        <p:spPr>
          <a:xfrm>
            <a:off x="5171400" y="4299900"/>
            <a:ext cx="3972600" cy="674400"/>
          </a:xfrm>
          <a:prstGeom prst="rect">
            <a:avLst/>
          </a:prstGeom>
          <a:noFill/>
          <a:ln>
            <a:noFill/>
          </a:ln>
        </p:spPr>
        <p:txBody>
          <a:bodyPr anchorCtr="0" anchor="b" bIns="91425" lIns="182875" spcFirstLastPara="1" rIns="182875" wrap="square" tIns="91425">
            <a:noAutofit/>
          </a:bodyPr>
          <a:lstStyle/>
          <a:p>
            <a:pPr indent="0" lvl="0" marL="0" rtl="0" algn="r">
              <a:lnSpc>
                <a:spcPct val="100000"/>
              </a:lnSpc>
              <a:spcBef>
                <a:spcPts val="0"/>
              </a:spcBef>
              <a:spcAft>
                <a:spcPts val="0"/>
              </a:spcAft>
              <a:buSzPts val="1400"/>
              <a:buNone/>
            </a:pPr>
            <a:r>
              <a:rPr lang="en">
                <a:solidFill>
                  <a:schemeClr val="dk1"/>
                </a:solidFill>
              </a:rPr>
              <a:t>Capstone Project-Analysis of UCLA Protest Twitter</a:t>
            </a:r>
            <a:endParaRPr>
              <a:solidFill>
                <a:schemeClr val="dk1"/>
              </a:solidFill>
            </a:endParaRPr>
          </a:p>
        </p:txBody>
      </p:sp>
      <p:sp>
        <p:nvSpPr>
          <p:cNvPr id="150" name="Google Shape;150;p1"/>
          <p:cNvSpPr txBox="1"/>
          <p:nvPr/>
        </p:nvSpPr>
        <p:spPr>
          <a:xfrm>
            <a:off x="507125" y="1175850"/>
            <a:ext cx="4419000" cy="3262200"/>
          </a:xfrm>
          <a:prstGeom prst="rect">
            <a:avLst/>
          </a:prstGeom>
          <a:noFill/>
          <a:ln>
            <a:noFill/>
          </a:ln>
        </p:spPr>
        <p:txBody>
          <a:bodyPr anchorCtr="0" anchor="t" bIns="91425" lIns="91425" spcFirstLastPara="1" rIns="91425" wrap="square" tIns="91425">
            <a:spAutoFit/>
          </a:bodyPr>
          <a:lstStyle/>
          <a:p>
            <a:pPr indent="0" lvl="0" marL="0" rtl="0" algn="ctr">
              <a:lnSpc>
                <a:spcPct val="99964"/>
              </a:lnSpc>
              <a:spcBef>
                <a:spcPts val="0"/>
              </a:spcBef>
              <a:spcAft>
                <a:spcPts val="0"/>
              </a:spcAft>
              <a:buNone/>
            </a:pPr>
            <a:r>
              <a:rPr b="1" lang="en" sz="5000">
                <a:solidFill>
                  <a:schemeClr val="accent1"/>
                </a:solidFill>
                <a:latin typeface="Sora"/>
                <a:ea typeface="Sora"/>
                <a:cs typeface="Sora"/>
                <a:sym typeface="Sora"/>
              </a:rPr>
              <a:t>Analysis UCLA Protest Tweet</a:t>
            </a:r>
            <a:r>
              <a:rPr b="1" lang="en" sz="5000">
                <a:solidFill>
                  <a:schemeClr val="accent1"/>
                </a:solidFill>
                <a:latin typeface="Sora"/>
                <a:ea typeface="Sora"/>
                <a:cs typeface="Sora"/>
                <a:sym typeface="Sora"/>
              </a:rPr>
              <a:t>s</a:t>
            </a:r>
            <a:endParaRPr b="1" sz="5000">
              <a:solidFill>
                <a:schemeClr val="accent1"/>
              </a:solidFill>
              <a:latin typeface="Sora"/>
              <a:ea typeface="Sora"/>
              <a:cs typeface="Sora"/>
              <a:sym typeface="Sora"/>
            </a:endParaRPr>
          </a:p>
        </p:txBody>
      </p:sp>
      <p:sp>
        <p:nvSpPr>
          <p:cNvPr id="151" name="Google Shape;151;p1"/>
          <p:cNvSpPr txBox="1"/>
          <p:nvPr/>
        </p:nvSpPr>
        <p:spPr>
          <a:xfrm>
            <a:off x="5474675" y="1993425"/>
            <a:ext cx="3669300" cy="1415700"/>
          </a:xfrm>
          <a:prstGeom prst="rect">
            <a:avLst/>
          </a:prstGeom>
          <a:noFill/>
          <a:ln>
            <a:noFill/>
          </a:ln>
        </p:spPr>
        <p:txBody>
          <a:bodyPr anchorCtr="0" anchor="t" bIns="91425" lIns="91425" spcFirstLastPara="1" rIns="91425" wrap="square" tIns="91425">
            <a:spAutoFit/>
          </a:bodyPr>
          <a:lstStyle/>
          <a:p>
            <a:pPr indent="0" lvl="0" marL="0" rtl="0" algn="r">
              <a:lnSpc>
                <a:spcPct val="99964"/>
              </a:lnSpc>
              <a:spcBef>
                <a:spcPts val="0"/>
              </a:spcBef>
              <a:spcAft>
                <a:spcPts val="0"/>
              </a:spcAft>
              <a:buNone/>
            </a:pPr>
            <a:r>
              <a:rPr lang="en" sz="2000">
                <a:solidFill>
                  <a:schemeClr val="dk1"/>
                </a:solidFill>
                <a:latin typeface="Sora"/>
                <a:ea typeface="Sora"/>
                <a:cs typeface="Sora"/>
                <a:sym typeface="Sora"/>
              </a:rPr>
              <a:t>Group – 7</a:t>
            </a:r>
            <a:endParaRPr sz="2000">
              <a:solidFill>
                <a:schemeClr val="dk1"/>
              </a:solidFill>
              <a:latin typeface="Sora"/>
              <a:ea typeface="Sora"/>
              <a:cs typeface="Sora"/>
              <a:sym typeface="Sora"/>
            </a:endParaRPr>
          </a:p>
          <a:p>
            <a:pPr indent="0" lvl="0" marL="0" rtl="0" algn="r">
              <a:lnSpc>
                <a:spcPct val="99964"/>
              </a:lnSpc>
              <a:spcBef>
                <a:spcPts val="0"/>
              </a:spcBef>
              <a:spcAft>
                <a:spcPts val="0"/>
              </a:spcAft>
              <a:buNone/>
            </a:pPr>
            <a:r>
              <a:rPr lang="en" sz="2000">
                <a:solidFill>
                  <a:schemeClr val="dk1"/>
                </a:solidFill>
                <a:latin typeface="Sora"/>
                <a:ea typeface="Sora"/>
                <a:cs typeface="Sora"/>
                <a:sym typeface="Sora"/>
              </a:rPr>
              <a:t>Ko Wing Sze, Dawn</a:t>
            </a:r>
            <a:endParaRPr sz="2000">
              <a:solidFill>
                <a:schemeClr val="dk1"/>
              </a:solidFill>
              <a:latin typeface="Sora"/>
              <a:ea typeface="Sora"/>
              <a:cs typeface="Sora"/>
              <a:sym typeface="Sora"/>
            </a:endParaRPr>
          </a:p>
          <a:p>
            <a:pPr indent="0" lvl="0" marL="0" rtl="0" algn="r">
              <a:lnSpc>
                <a:spcPct val="99964"/>
              </a:lnSpc>
              <a:spcBef>
                <a:spcPts val="0"/>
              </a:spcBef>
              <a:spcAft>
                <a:spcPts val="0"/>
              </a:spcAft>
              <a:buNone/>
            </a:pPr>
            <a:r>
              <a:rPr lang="en" sz="2000">
                <a:solidFill>
                  <a:schemeClr val="dk1"/>
                </a:solidFill>
                <a:latin typeface="Sora"/>
                <a:ea typeface="Sora"/>
                <a:cs typeface="Sora"/>
                <a:sym typeface="Sora"/>
              </a:rPr>
              <a:t>Cheung Shing Ping, Eric</a:t>
            </a:r>
            <a:endParaRPr sz="2000">
              <a:solidFill>
                <a:schemeClr val="dk1"/>
              </a:solidFill>
              <a:latin typeface="Sora"/>
              <a:ea typeface="Sora"/>
              <a:cs typeface="Sora"/>
              <a:sym typeface="Sora"/>
            </a:endParaRPr>
          </a:p>
          <a:p>
            <a:pPr indent="0" lvl="0" marL="0" rtl="0" algn="r">
              <a:lnSpc>
                <a:spcPct val="99964"/>
              </a:lnSpc>
              <a:spcBef>
                <a:spcPts val="0"/>
              </a:spcBef>
              <a:spcAft>
                <a:spcPts val="0"/>
              </a:spcAft>
              <a:buNone/>
            </a:pPr>
            <a:r>
              <a:rPr lang="en" sz="2000">
                <a:solidFill>
                  <a:schemeClr val="dk1"/>
                </a:solidFill>
                <a:latin typeface="Sora"/>
                <a:ea typeface="Sora"/>
                <a:cs typeface="Sora"/>
                <a:sym typeface="Sora"/>
              </a:rPr>
              <a:t>Cheung Hang Mang, Jeff</a:t>
            </a:r>
            <a:endParaRPr sz="2000">
              <a:solidFill>
                <a:schemeClr val="dk1"/>
              </a:solidFill>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2" name="Shape 222"/>
        <p:cNvGrpSpPr/>
        <p:nvPr/>
      </p:nvGrpSpPr>
      <p:grpSpPr>
        <a:xfrm>
          <a:off x="0" y="0"/>
          <a:ext cx="0" cy="0"/>
          <a:chOff x="0" y="0"/>
          <a:chExt cx="0" cy="0"/>
        </a:xfrm>
      </p:grpSpPr>
      <p:sp>
        <p:nvSpPr>
          <p:cNvPr id="223" name="Google Shape;223;g2e5efb08c92_3_83"/>
          <p:cNvSpPr txBox="1"/>
          <p:nvPr>
            <p:ph type="title"/>
          </p:nvPr>
        </p:nvSpPr>
        <p:spPr>
          <a:xfrm>
            <a:off x="751350" y="462650"/>
            <a:ext cx="83274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Potential reasons for the observed results</a:t>
            </a:r>
            <a:endParaRPr/>
          </a:p>
        </p:txBody>
      </p:sp>
      <p:sp>
        <p:nvSpPr>
          <p:cNvPr id="224" name="Google Shape;224;g2e5efb08c92_3_83"/>
          <p:cNvSpPr txBox="1"/>
          <p:nvPr/>
        </p:nvSpPr>
        <p:spPr>
          <a:xfrm>
            <a:off x="327750" y="1503000"/>
            <a:ext cx="8488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predominance of positive and neutral sentiments may suggest that the protest movement garnered widespread support and resonance among the Twitter community.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influential users identified likely played a pivotal role in shaping the narrative and amplifying the voices of the protesters.</a:t>
            </a:r>
            <a:endParaRPr sz="2000"/>
          </a:p>
          <a:p>
            <a:pPr indent="0" lvl="0" marL="0" rtl="0" algn="l">
              <a:spcBef>
                <a:spcPts val="0"/>
              </a:spcBef>
              <a:spcAft>
                <a:spcPts val="0"/>
              </a:spcAft>
              <a:buNone/>
            </a:pPr>
            <a:r>
              <a:rPr lang="en" sz="2000"/>
              <a:t>The temporal dynamics of the tweet volume reflect the ebb and flow of the protest activities, with increased engagement during pivotal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8" name="Shape 228"/>
        <p:cNvGrpSpPr/>
        <p:nvPr/>
      </p:nvGrpSpPr>
      <p:grpSpPr>
        <a:xfrm>
          <a:off x="0" y="0"/>
          <a:ext cx="0" cy="0"/>
          <a:chOff x="0" y="0"/>
          <a:chExt cx="0" cy="0"/>
        </a:xfrm>
      </p:grpSpPr>
      <p:sp>
        <p:nvSpPr>
          <p:cNvPr id="229" name="Google Shape;229;p15"/>
          <p:cNvSpPr txBox="1"/>
          <p:nvPr>
            <p:ph type="title"/>
          </p:nvPr>
        </p:nvSpPr>
        <p:spPr>
          <a:xfrm>
            <a:off x="679500" y="2334000"/>
            <a:ext cx="77850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Sora"/>
                <a:ea typeface="Sora"/>
                <a:cs typeface="Sora"/>
                <a:sym typeface="Sora"/>
              </a:rPr>
              <a:t>Exploratory Data Analysis</a:t>
            </a:r>
            <a:endParaRPr b="1" sz="4000">
              <a:solidFill>
                <a:schemeClr val="dk1"/>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3" name="Shape 233"/>
        <p:cNvGrpSpPr/>
        <p:nvPr/>
      </p:nvGrpSpPr>
      <p:grpSpPr>
        <a:xfrm>
          <a:off x="0" y="0"/>
          <a:ext cx="0" cy="0"/>
          <a:chOff x="0" y="0"/>
          <a:chExt cx="0" cy="0"/>
        </a:xfrm>
      </p:grpSpPr>
      <p:sp>
        <p:nvSpPr>
          <p:cNvPr id="234" name="Google Shape;234;g2e5efb08c92_3_111"/>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pic>
        <p:nvPicPr>
          <p:cNvPr id="235" name="Google Shape;235;g2e5efb08c92_3_111"/>
          <p:cNvPicPr preferRelativeResize="0"/>
          <p:nvPr/>
        </p:nvPicPr>
        <p:blipFill>
          <a:blip r:embed="rId3">
            <a:alphaModFix/>
          </a:blip>
          <a:stretch>
            <a:fillRect/>
          </a:stretch>
        </p:blipFill>
        <p:spPr>
          <a:xfrm>
            <a:off x="143938" y="1480737"/>
            <a:ext cx="2668225" cy="421726"/>
          </a:xfrm>
          <a:prstGeom prst="rect">
            <a:avLst/>
          </a:prstGeom>
          <a:noFill/>
          <a:ln>
            <a:noFill/>
          </a:ln>
        </p:spPr>
      </p:pic>
      <p:pic>
        <p:nvPicPr>
          <p:cNvPr id="236" name="Google Shape;236;g2e5efb08c92_3_111"/>
          <p:cNvPicPr preferRelativeResize="0"/>
          <p:nvPr/>
        </p:nvPicPr>
        <p:blipFill>
          <a:blip r:embed="rId4">
            <a:alphaModFix/>
          </a:blip>
          <a:stretch>
            <a:fillRect/>
          </a:stretch>
        </p:blipFill>
        <p:spPr>
          <a:xfrm>
            <a:off x="171800" y="2014325"/>
            <a:ext cx="2389575" cy="2852451"/>
          </a:xfrm>
          <a:prstGeom prst="rect">
            <a:avLst/>
          </a:prstGeom>
          <a:noFill/>
          <a:ln>
            <a:noFill/>
          </a:ln>
        </p:spPr>
      </p:pic>
      <p:pic>
        <p:nvPicPr>
          <p:cNvPr id="237" name="Google Shape;237;g2e5efb08c92_3_111"/>
          <p:cNvPicPr preferRelativeResize="0"/>
          <p:nvPr/>
        </p:nvPicPr>
        <p:blipFill>
          <a:blip r:embed="rId5">
            <a:alphaModFix/>
          </a:blip>
          <a:stretch>
            <a:fillRect/>
          </a:stretch>
        </p:blipFill>
        <p:spPr>
          <a:xfrm>
            <a:off x="2975813" y="1497461"/>
            <a:ext cx="2154550" cy="388277"/>
          </a:xfrm>
          <a:prstGeom prst="rect">
            <a:avLst/>
          </a:prstGeom>
          <a:noFill/>
          <a:ln>
            <a:noFill/>
          </a:ln>
        </p:spPr>
      </p:pic>
      <p:pic>
        <p:nvPicPr>
          <p:cNvPr id="238" name="Google Shape;238;g2e5efb08c92_3_111"/>
          <p:cNvPicPr preferRelativeResize="0"/>
          <p:nvPr/>
        </p:nvPicPr>
        <p:blipFill>
          <a:blip r:embed="rId6">
            <a:alphaModFix/>
          </a:blip>
          <a:stretch>
            <a:fillRect/>
          </a:stretch>
        </p:blipFill>
        <p:spPr>
          <a:xfrm>
            <a:off x="2795177" y="2164550"/>
            <a:ext cx="2668225" cy="2237850"/>
          </a:xfrm>
          <a:prstGeom prst="rect">
            <a:avLst/>
          </a:prstGeom>
          <a:noFill/>
          <a:ln>
            <a:noFill/>
          </a:ln>
        </p:spPr>
      </p:pic>
      <p:pic>
        <p:nvPicPr>
          <p:cNvPr id="239" name="Google Shape;239;g2e5efb08c92_3_111"/>
          <p:cNvPicPr preferRelativeResize="0"/>
          <p:nvPr/>
        </p:nvPicPr>
        <p:blipFill>
          <a:blip r:embed="rId7">
            <a:alphaModFix/>
          </a:blip>
          <a:stretch>
            <a:fillRect/>
          </a:stretch>
        </p:blipFill>
        <p:spPr>
          <a:xfrm>
            <a:off x="5857600" y="1323600"/>
            <a:ext cx="1753115" cy="580350"/>
          </a:xfrm>
          <a:prstGeom prst="rect">
            <a:avLst/>
          </a:prstGeom>
          <a:noFill/>
          <a:ln>
            <a:noFill/>
          </a:ln>
        </p:spPr>
      </p:pic>
      <p:pic>
        <p:nvPicPr>
          <p:cNvPr id="240" name="Google Shape;240;g2e5efb08c92_3_111"/>
          <p:cNvPicPr preferRelativeResize="0"/>
          <p:nvPr/>
        </p:nvPicPr>
        <p:blipFill>
          <a:blip r:embed="rId8">
            <a:alphaModFix/>
          </a:blip>
          <a:stretch>
            <a:fillRect/>
          </a:stretch>
        </p:blipFill>
        <p:spPr>
          <a:xfrm>
            <a:off x="5650824" y="1980150"/>
            <a:ext cx="3259250" cy="3073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4" name="Shape 244"/>
        <p:cNvGrpSpPr/>
        <p:nvPr/>
      </p:nvGrpSpPr>
      <p:grpSpPr>
        <a:xfrm>
          <a:off x="0" y="0"/>
          <a:ext cx="0" cy="0"/>
          <a:chOff x="0" y="0"/>
          <a:chExt cx="0" cy="0"/>
        </a:xfrm>
      </p:grpSpPr>
      <p:sp>
        <p:nvSpPr>
          <p:cNvPr id="245" name="Google Shape;245;g2e5efb08c92_3_121"/>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Numeric feature distributions</a:t>
            </a:r>
            <a:endParaRPr/>
          </a:p>
        </p:txBody>
      </p:sp>
      <p:pic>
        <p:nvPicPr>
          <p:cNvPr id="246" name="Google Shape;246;g2e5efb08c92_3_121"/>
          <p:cNvPicPr preferRelativeResize="0"/>
          <p:nvPr/>
        </p:nvPicPr>
        <p:blipFill>
          <a:blip r:embed="rId3">
            <a:alphaModFix/>
          </a:blip>
          <a:stretch>
            <a:fillRect/>
          </a:stretch>
        </p:blipFill>
        <p:spPr>
          <a:xfrm>
            <a:off x="293800" y="1903275"/>
            <a:ext cx="8556401" cy="133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0" name="Shape 250"/>
        <p:cNvGrpSpPr/>
        <p:nvPr/>
      </p:nvGrpSpPr>
      <p:grpSpPr>
        <a:xfrm>
          <a:off x="0" y="0"/>
          <a:ext cx="0" cy="0"/>
          <a:chOff x="0" y="0"/>
          <a:chExt cx="0" cy="0"/>
        </a:xfrm>
      </p:grpSpPr>
      <p:sp>
        <p:nvSpPr>
          <p:cNvPr id="251" name="Google Shape;251;g2e5efb08c92_3_134"/>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Numeric feature distributions</a:t>
            </a:r>
            <a:endParaRPr/>
          </a:p>
        </p:txBody>
      </p:sp>
      <p:pic>
        <p:nvPicPr>
          <p:cNvPr id="252" name="Google Shape;252;g2e5efb08c92_3_134"/>
          <p:cNvPicPr preferRelativeResize="0"/>
          <p:nvPr/>
        </p:nvPicPr>
        <p:blipFill>
          <a:blip r:embed="rId3">
            <a:alphaModFix/>
          </a:blip>
          <a:stretch>
            <a:fillRect/>
          </a:stretch>
        </p:blipFill>
        <p:spPr>
          <a:xfrm>
            <a:off x="417475" y="1453850"/>
            <a:ext cx="5322376" cy="3361050"/>
          </a:xfrm>
          <a:prstGeom prst="rect">
            <a:avLst/>
          </a:prstGeom>
          <a:noFill/>
          <a:ln>
            <a:noFill/>
          </a:ln>
        </p:spPr>
      </p:pic>
      <p:sp>
        <p:nvSpPr>
          <p:cNvPr id="253" name="Google Shape;253;g2e5efb08c92_3_134"/>
          <p:cNvSpPr txBox="1"/>
          <p:nvPr/>
        </p:nvSpPr>
        <p:spPr>
          <a:xfrm>
            <a:off x="5901350" y="206237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Most interactions occur at lower levels, with only a few instances of higher interaction counts. The graph likely depicts the distribution of total interaction counts, with a logarithmic scale indicating uneven data distribution.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7" name="Shape 257"/>
        <p:cNvGrpSpPr/>
        <p:nvPr/>
      </p:nvGrpSpPr>
      <p:grpSpPr>
        <a:xfrm>
          <a:off x="0" y="0"/>
          <a:ext cx="0" cy="0"/>
          <a:chOff x="0" y="0"/>
          <a:chExt cx="0" cy="0"/>
        </a:xfrm>
      </p:grpSpPr>
      <p:sp>
        <p:nvSpPr>
          <p:cNvPr id="258" name="Google Shape;258;p16"/>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latin typeface="Sora SemiBold"/>
                <a:ea typeface="Sora SemiBold"/>
                <a:cs typeface="Sora SemiBold"/>
                <a:sym typeface="Sora SemiBold"/>
              </a:rPr>
              <a:t>Distribution of Status Count</a:t>
            </a:r>
            <a:endParaRPr sz="3000">
              <a:latin typeface="Sora SemiBold"/>
              <a:ea typeface="Sora SemiBold"/>
              <a:cs typeface="Sora SemiBold"/>
              <a:sym typeface="Sora SemiBold"/>
            </a:endParaRPr>
          </a:p>
        </p:txBody>
      </p:sp>
      <p:pic>
        <p:nvPicPr>
          <p:cNvPr id="259" name="Google Shape;259;p16"/>
          <p:cNvPicPr preferRelativeResize="0"/>
          <p:nvPr/>
        </p:nvPicPr>
        <p:blipFill>
          <a:blip r:embed="rId3">
            <a:alphaModFix/>
          </a:blip>
          <a:stretch>
            <a:fillRect/>
          </a:stretch>
        </p:blipFill>
        <p:spPr>
          <a:xfrm>
            <a:off x="128675" y="1284650"/>
            <a:ext cx="5828924" cy="3688250"/>
          </a:xfrm>
          <a:prstGeom prst="rect">
            <a:avLst/>
          </a:prstGeom>
          <a:noFill/>
          <a:ln>
            <a:noFill/>
          </a:ln>
        </p:spPr>
      </p:pic>
      <p:sp>
        <p:nvSpPr>
          <p:cNvPr id="260" name="Google Shape;260;p16"/>
          <p:cNvSpPr txBox="1"/>
          <p:nvPr/>
        </p:nvSpPr>
        <p:spPr>
          <a:xfrm>
            <a:off x="6256200" y="2093700"/>
            <a:ext cx="2887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Roboto"/>
                <a:ea typeface="Roboto"/>
                <a:cs typeface="Roboto"/>
                <a:sym typeface="Roboto"/>
              </a:rPr>
              <a:t>From the graph, it can be observed that the majority of the interaction counts are concentrated in the range of 10 to 15, forming a bell-shaped curve centered around 10. The shape of this curve resembles a normal distribution.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9"/>
          <p:cNvPicPr preferRelativeResize="0"/>
          <p:nvPr/>
        </p:nvPicPr>
        <p:blipFill>
          <a:blip r:embed="rId3">
            <a:alphaModFix/>
          </a:blip>
          <a:stretch>
            <a:fillRect/>
          </a:stretch>
        </p:blipFill>
        <p:spPr>
          <a:xfrm>
            <a:off x="649500" y="1289050"/>
            <a:ext cx="5378249" cy="3415175"/>
          </a:xfrm>
          <a:prstGeom prst="rect">
            <a:avLst/>
          </a:prstGeom>
          <a:noFill/>
          <a:ln>
            <a:noFill/>
          </a:ln>
        </p:spPr>
      </p:pic>
      <p:sp>
        <p:nvSpPr>
          <p:cNvPr id="266" name="Google Shape;266;p19"/>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Distribution of Follower Count</a:t>
            </a:r>
            <a:endParaRPr>
              <a:solidFill>
                <a:schemeClr val="lt1"/>
              </a:solidFill>
            </a:endParaRPr>
          </a:p>
        </p:txBody>
      </p:sp>
      <p:sp>
        <p:nvSpPr>
          <p:cNvPr id="267" name="Google Shape;267;p19"/>
          <p:cNvSpPr txBox="1"/>
          <p:nvPr/>
        </p:nvSpPr>
        <p:spPr>
          <a:xfrm>
            <a:off x="6231850" y="23258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t>
            </a:r>
            <a:r>
              <a:rPr lang="en"/>
              <a:t>ollowers_count: </a:t>
            </a:r>
            <a:endParaRPr/>
          </a:p>
          <a:p>
            <a:pPr indent="0" lvl="0" marL="0" rtl="0" algn="l">
              <a:spcBef>
                <a:spcPts val="0"/>
              </a:spcBef>
              <a:spcAft>
                <a:spcPts val="0"/>
              </a:spcAft>
              <a:buNone/>
            </a:pPr>
            <a:r>
              <a:rPr lang="en"/>
              <a:t>The distribution of this feature is right-skewed, with the majority of the data concentrated on smaller values, but there are also some relatively larger values present.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e5e9c98238_0_11"/>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Distribution of Friends Count</a:t>
            </a:r>
            <a:endParaRPr>
              <a:solidFill>
                <a:schemeClr val="lt1"/>
              </a:solidFill>
            </a:endParaRPr>
          </a:p>
        </p:txBody>
      </p:sp>
      <p:pic>
        <p:nvPicPr>
          <p:cNvPr id="273" name="Google Shape;273;g2e5e9c98238_0_11"/>
          <p:cNvPicPr preferRelativeResize="0"/>
          <p:nvPr/>
        </p:nvPicPr>
        <p:blipFill>
          <a:blip r:embed="rId3">
            <a:alphaModFix/>
          </a:blip>
          <a:stretch>
            <a:fillRect/>
          </a:stretch>
        </p:blipFill>
        <p:spPr>
          <a:xfrm>
            <a:off x="719999" y="1418725"/>
            <a:ext cx="5796300" cy="3614275"/>
          </a:xfrm>
          <a:prstGeom prst="rect">
            <a:avLst/>
          </a:prstGeom>
          <a:noFill/>
          <a:ln>
            <a:noFill/>
          </a:ln>
        </p:spPr>
      </p:pic>
      <p:sp>
        <p:nvSpPr>
          <p:cNvPr id="274" name="Google Shape;274;g2e5e9c98238_0_11"/>
          <p:cNvSpPr txBox="1"/>
          <p:nvPr/>
        </p:nvSpPr>
        <p:spPr>
          <a:xfrm>
            <a:off x="6725325" y="2143650"/>
            <a:ext cx="230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t>
            </a:r>
            <a:r>
              <a:rPr lang="en"/>
              <a:t>riends_count: The distribution of this feature exhibits a clear right-skewness, with the majority of the data concentrated on smaller values and only a few data points with larger values.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e5e9c98238_0_24"/>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Distribution of favourites Count</a:t>
            </a:r>
            <a:endParaRPr>
              <a:solidFill>
                <a:schemeClr val="lt1"/>
              </a:solidFill>
            </a:endParaRPr>
          </a:p>
        </p:txBody>
      </p:sp>
      <p:pic>
        <p:nvPicPr>
          <p:cNvPr id="280" name="Google Shape;280;g2e5e9c98238_0_24"/>
          <p:cNvPicPr preferRelativeResize="0"/>
          <p:nvPr/>
        </p:nvPicPr>
        <p:blipFill>
          <a:blip r:embed="rId3">
            <a:alphaModFix/>
          </a:blip>
          <a:stretch>
            <a:fillRect/>
          </a:stretch>
        </p:blipFill>
        <p:spPr>
          <a:xfrm>
            <a:off x="962250" y="1400700"/>
            <a:ext cx="5291749" cy="3386224"/>
          </a:xfrm>
          <a:prstGeom prst="rect">
            <a:avLst/>
          </a:prstGeom>
          <a:noFill/>
          <a:ln>
            <a:noFill/>
          </a:ln>
        </p:spPr>
      </p:pic>
      <p:sp>
        <p:nvSpPr>
          <p:cNvPr id="281" name="Google Shape;281;g2e5e9c98238_0_24"/>
          <p:cNvSpPr txBox="1"/>
          <p:nvPr/>
        </p:nvSpPr>
        <p:spPr>
          <a:xfrm>
            <a:off x="6682275" y="2362825"/>
            <a:ext cx="2129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favourites_count: </a:t>
            </a:r>
            <a:endParaRPr/>
          </a:p>
          <a:p>
            <a:pPr indent="0" lvl="0" marL="0" rtl="0" algn="l">
              <a:spcBef>
                <a:spcPts val="0"/>
              </a:spcBef>
              <a:spcAft>
                <a:spcPts val="0"/>
              </a:spcAft>
              <a:buNone/>
            </a:pPr>
            <a:r>
              <a:rPr lang="en"/>
              <a:t>The distribution of this feature is right-skewed, with the majority of the data concentrated on smaller values, but there are also some relatively larger values present.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e5e9c98238_0_37"/>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rPr>
              <a:t>Distribution of Media Count </a:t>
            </a:r>
            <a:endParaRPr sz="2500">
              <a:solidFill>
                <a:schemeClr val="lt1"/>
              </a:solidFill>
            </a:endParaRPr>
          </a:p>
        </p:txBody>
      </p:sp>
      <p:pic>
        <p:nvPicPr>
          <p:cNvPr id="287" name="Google Shape;287;g2e5e9c98238_0_37"/>
          <p:cNvPicPr preferRelativeResize="0"/>
          <p:nvPr/>
        </p:nvPicPr>
        <p:blipFill>
          <a:blip r:embed="rId3">
            <a:alphaModFix/>
          </a:blip>
          <a:stretch>
            <a:fillRect/>
          </a:stretch>
        </p:blipFill>
        <p:spPr>
          <a:xfrm>
            <a:off x="1351224" y="1421625"/>
            <a:ext cx="5593200" cy="3579100"/>
          </a:xfrm>
          <a:prstGeom prst="rect">
            <a:avLst/>
          </a:prstGeom>
          <a:noFill/>
          <a:ln>
            <a:noFill/>
          </a:ln>
        </p:spPr>
      </p:pic>
      <p:sp>
        <p:nvSpPr>
          <p:cNvPr id="288" name="Google Shape;288;g2e5e9c98238_0_37"/>
          <p:cNvSpPr txBox="1"/>
          <p:nvPr/>
        </p:nvSpPr>
        <p:spPr>
          <a:xfrm>
            <a:off x="6944425" y="2015750"/>
            <a:ext cx="2140500" cy="2543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latin typeface="Roboto"/>
                <a:ea typeface="Roboto"/>
                <a:cs typeface="Roboto"/>
                <a:sym typeface="Roboto"/>
              </a:rPr>
              <a:t>media_count: </a:t>
            </a:r>
            <a:endParaRPr sz="1350">
              <a:latin typeface="Roboto"/>
              <a:ea typeface="Roboto"/>
              <a:cs typeface="Roboto"/>
              <a:sym typeface="Roboto"/>
            </a:endParaRPr>
          </a:p>
          <a:p>
            <a:pPr indent="0" lvl="0" marL="457200" rtl="0" algn="l">
              <a:lnSpc>
                <a:spcPct val="115000"/>
              </a:lnSpc>
              <a:spcBef>
                <a:spcPts val="0"/>
              </a:spcBef>
              <a:spcAft>
                <a:spcPts val="0"/>
              </a:spcAft>
              <a:buNone/>
            </a:pPr>
            <a:r>
              <a:rPr lang="en" sz="1350">
                <a:latin typeface="Roboto"/>
                <a:ea typeface="Roboto"/>
                <a:cs typeface="Roboto"/>
                <a:sym typeface="Roboto"/>
              </a:rPr>
              <a:t>The distribution of this feature is right-skewed, with the majority of the data concentrated on smaller values and only a few data points with larger values.</a:t>
            </a:r>
            <a:endParaRPr sz="135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e5e7d4c1f0_0_1"/>
          <p:cNvSpPr txBox="1"/>
          <p:nvPr>
            <p:ph idx="1" type="body"/>
          </p:nvPr>
        </p:nvSpPr>
        <p:spPr>
          <a:xfrm>
            <a:off x="1046575" y="1965325"/>
            <a:ext cx="7704000" cy="162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 sz="2000">
                <a:solidFill>
                  <a:schemeClr val="dk1"/>
                </a:solidFill>
              </a:rPr>
              <a:t>The dataset used in this project contains tweets related to the protests at the University of California, Los Angeles (UCLA) in 2021. The dataset was collected and provided by the course instructors.</a:t>
            </a:r>
            <a:endParaRPr sz="2000"/>
          </a:p>
        </p:txBody>
      </p:sp>
      <p:sp>
        <p:nvSpPr>
          <p:cNvPr id="157" name="Google Shape;157;g2e5e7d4c1f0_0_1"/>
          <p:cNvSpPr txBox="1"/>
          <p:nvPr>
            <p:ph type="title"/>
          </p:nvPr>
        </p:nvSpPr>
        <p:spPr>
          <a:xfrm>
            <a:off x="720000" y="3578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Sora ExtraBold"/>
                <a:ea typeface="Sora ExtraBold"/>
                <a:cs typeface="Sora ExtraBold"/>
                <a:sym typeface="Sora ExtraBold"/>
              </a:rPr>
              <a:t>Introduction to the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e5e9c98238_0_50"/>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Categorical Feature Distributions</a:t>
            </a:r>
            <a:endParaRPr sz="2800">
              <a:solidFill>
                <a:schemeClr val="lt1"/>
              </a:solidFill>
            </a:endParaRPr>
          </a:p>
        </p:txBody>
      </p:sp>
      <p:pic>
        <p:nvPicPr>
          <p:cNvPr id="294" name="Google Shape;294;g2e5e9c98238_0_50"/>
          <p:cNvPicPr preferRelativeResize="0"/>
          <p:nvPr/>
        </p:nvPicPr>
        <p:blipFill>
          <a:blip r:embed="rId3">
            <a:alphaModFix/>
          </a:blip>
          <a:stretch>
            <a:fillRect/>
          </a:stretch>
        </p:blipFill>
        <p:spPr>
          <a:xfrm>
            <a:off x="264475" y="1228625"/>
            <a:ext cx="8615049" cy="2554975"/>
          </a:xfrm>
          <a:prstGeom prst="rect">
            <a:avLst/>
          </a:prstGeom>
          <a:noFill/>
          <a:ln>
            <a:noFill/>
          </a:ln>
        </p:spPr>
      </p:pic>
      <p:sp>
        <p:nvSpPr>
          <p:cNvPr id="295" name="Google Shape;295;g2e5e9c98238_0_50"/>
          <p:cNvSpPr txBox="1"/>
          <p:nvPr/>
        </p:nvSpPr>
        <p:spPr>
          <a:xfrm>
            <a:off x="553525" y="3904625"/>
            <a:ext cx="8123100" cy="9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e5efb08c92_3_70"/>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rPr>
              <a:t>Distribution of tweets</a:t>
            </a:r>
            <a:endParaRPr sz="2800">
              <a:solidFill>
                <a:schemeClr val="lt1"/>
              </a:solidFill>
            </a:endParaRPr>
          </a:p>
        </p:txBody>
      </p:sp>
      <p:pic>
        <p:nvPicPr>
          <p:cNvPr id="301" name="Google Shape;301;g2e5efb08c92_3_70"/>
          <p:cNvPicPr preferRelativeResize="0"/>
          <p:nvPr/>
        </p:nvPicPr>
        <p:blipFill rotWithShape="1">
          <a:blip r:embed="rId3">
            <a:alphaModFix/>
          </a:blip>
          <a:srcRect b="-3960" l="0" r="0" t="3960"/>
          <a:stretch/>
        </p:blipFill>
        <p:spPr>
          <a:xfrm>
            <a:off x="719988" y="1311200"/>
            <a:ext cx="5398325" cy="3660251"/>
          </a:xfrm>
          <a:prstGeom prst="rect">
            <a:avLst/>
          </a:prstGeom>
          <a:noFill/>
          <a:ln>
            <a:noFill/>
          </a:ln>
        </p:spPr>
      </p:pic>
      <p:sp>
        <p:nvSpPr>
          <p:cNvPr id="302" name="Google Shape;302;g2e5efb08c92_3_70"/>
          <p:cNvSpPr txBox="1"/>
          <p:nvPr/>
        </p:nvSpPr>
        <p:spPr>
          <a:xfrm>
            <a:off x="6305700" y="1794300"/>
            <a:ext cx="2709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For each categorical column (platform, username, country, account_type):</a:t>
            </a:r>
            <a:endParaRPr/>
          </a:p>
          <a:p>
            <a:pPr indent="-317500" lvl="0" marL="457200" rtl="0" algn="l">
              <a:spcBef>
                <a:spcPts val="0"/>
              </a:spcBef>
              <a:spcAft>
                <a:spcPts val="0"/>
              </a:spcAft>
              <a:buSzPts val="1400"/>
              <a:buChar char="●"/>
            </a:pPr>
            <a:r>
              <a:rPr lang="en"/>
              <a:t>Bar plot showing the distribution of the top 30 values.</a:t>
            </a:r>
            <a:endParaRPr/>
          </a:p>
          <a:p>
            <a:pPr indent="-317500" lvl="0" marL="457200" rtl="0" algn="l">
              <a:spcBef>
                <a:spcPts val="0"/>
              </a:spcBef>
              <a:spcAft>
                <a:spcPts val="0"/>
              </a:spcAft>
              <a:buSzPts val="1400"/>
              <a:buChar char="●"/>
            </a:pPr>
            <a:r>
              <a:rPr lang="en"/>
              <a:t>Title: "Distribution of Top 30 values in {column}".</a:t>
            </a:r>
            <a:endParaRPr/>
          </a:p>
          <a:p>
            <a:pPr indent="-317500" lvl="0" marL="457200" rtl="0" algn="l">
              <a:spcBef>
                <a:spcPts val="0"/>
              </a:spcBef>
              <a:spcAft>
                <a:spcPts val="0"/>
              </a:spcAft>
              <a:buSzPts val="1400"/>
              <a:buChar char="●"/>
            </a:pPr>
            <a:r>
              <a:rPr lang="en"/>
              <a:t>Rotate x-axis labels by 45 degrees, align right, and set font size to 8.</a:t>
            </a:r>
            <a:endParaRPr/>
          </a:p>
          <a:p>
            <a:pPr indent="-317500" lvl="0" marL="457200" rtl="0" algn="l">
              <a:spcBef>
                <a:spcPts val="0"/>
              </a:spcBef>
              <a:spcAft>
                <a:spcPts val="0"/>
              </a:spcAft>
              <a:buSzPts val="1400"/>
              <a:buChar char="●"/>
            </a:pPr>
            <a:r>
              <a:rPr lang="en"/>
              <a:t>Display the plot.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e5e9c98238_0_63"/>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rPr>
              <a:t>Distribution of Top 30 values in Username</a:t>
            </a:r>
            <a:endParaRPr sz="2500">
              <a:solidFill>
                <a:schemeClr val="lt1"/>
              </a:solidFill>
            </a:endParaRPr>
          </a:p>
        </p:txBody>
      </p:sp>
      <p:pic>
        <p:nvPicPr>
          <p:cNvPr id="308" name="Google Shape;308;g2e5e9c98238_0_63"/>
          <p:cNvPicPr preferRelativeResize="0"/>
          <p:nvPr/>
        </p:nvPicPr>
        <p:blipFill>
          <a:blip r:embed="rId3">
            <a:alphaModFix/>
          </a:blip>
          <a:stretch>
            <a:fillRect/>
          </a:stretch>
        </p:blipFill>
        <p:spPr>
          <a:xfrm>
            <a:off x="976000" y="1182926"/>
            <a:ext cx="4765199" cy="3850476"/>
          </a:xfrm>
          <a:prstGeom prst="rect">
            <a:avLst/>
          </a:prstGeom>
          <a:noFill/>
          <a:ln>
            <a:noFill/>
          </a:ln>
        </p:spPr>
      </p:pic>
      <p:sp>
        <p:nvSpPr>
          <p:cNvPr id="309" name="Google Shape;309;g2e5e9c98238_0_63"/>
          <p:cNvSpPr txBox="1"/>
          <p:nvPr/>
        </p:nvSpPr>
        <p:spPr>
          <a:xfrm>
            <a:off x="6101500" y="1444100"/>
            <a:ext cx="2817900" cy="320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ForsigeNews</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Ronimmi</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Anoymous121472</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Cinema_Silencio</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THEVDOVault</a:t>
            </a:r>
            <a:endParaRPr>
              <a:solidFill>
                <a:schemeClr val="dk1"/>
              </a:solidFill>
              <a:latin typeface="Sora Light"/>
              <a:ea typeface="Sora Light"/>
              <a:cs typeface="Sora Light"/>
              <a:sym typeface="Sora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e5e9c98238_0_76"/>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Distribution of Top 30 values in Country</a:t>
            </a:r>
            <a:endParaRPr>
              <a:solidFill>
                <a:schemeClr val="lt1"/>
              </a:solidFill>
            </a:endParaRPr>
          </a:p>
        </p:txBody>
      </p:sp>
      <p:pic>
        <p:nvPicPr>
          <p:cNvPr id="315" name="Google Shape;315;g2e5e9c98238_0_76"/>
          <p:cNvPicPr preferRelativeResize="0"/>
          <p:nvPr/>
        </p:nvPicPr>
        <p:blipFill>
          <a:blip r:embed="rId3">
            <a:alphaModFix/>
          </a:blip>
          <a:stretch>
            <a:fillRect/>
          </a:stretch>
        </p:blipFill>
        <p:spPr>
          <a:xfrm>
            <a:off x="578913" y="1211075"/>
            <a:ext cx="4804371" cy="3881626"/>
          </a:xfrm>
          <a:prstGeom prst="rect">
            <a:avLst/>
          </a:prstGeom>
          <a:noFill/>
          <a:ln>
            <a:noFill/>
          </a:ln>
        </p:spPr>
      </p:pic>
      <p:sp>
        <p:nvSpPr>
          <p:cNvPr id="316" name="Google Shape;316;g2e5e9c98238_0_76"/>
          <p:cNvSpPr txBox="1"/>
          <p:nvPr/>
        </p:nvSpPr>
        <p:spPr>
          <a:xfrm>
            <a:off x="5616125" y="1248600"/>
            <a:ext cx="3181800" cy="342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United States</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USA</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United Kingdom</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Unknown</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Canada</a:t>
            </a:r>
            <a:endParaRPr>
              <a:solidFill>
                <a:schemeClr val="dk1"/>
              </a:solidFill>
              <a:latin typeface="Sora Light"/>
              <a:ea typeface="Sora Light"/>
              <a:cs typeface="Sora Light"/>
              <a:sym typeface="Sora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e5e9c98238_0_89"/>
          <p:cNvSpPr txBox="1"/>
          <p:nvPr>
            <p:ph type="title"/>
          </p:nvPr>
        </p:nvSpPr>
        <p:spPr>
          <a:xfrm>
            <a:off x="0" y="384375"/>
            <a:ext cx="852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rPr>
              <a:t>Distribution of Top 30 values in account type</a:t>
            </a:r>
            <a:endParaRPr sz="2500">
              <a:solidFill>
                <a:schemeClr val="lt1"/>
              </a:solidFill>
            </a:endParaRPr>
          </a:p>
        </p:txBody>
      </p:sp>
      <p:pic>
        <p:nvPicPr>
          <p:cNvPr id="322" name="Google Shape;322;g2e5e9c98238_0_89"/>
          <p:cNvPicPr preferRelativeResize="0"/>
          <p:nvPr/>
        </p:nvPicPr>
        <p:blipFill rotWithShape="1">
          <a:blip r:embed="rId3">
            <a:alphaModFix/>
          </a:blip>
          <a:srcRect b="-4269" l="0" r="0" t="4270"/>
          <a:stretch/>
        </p:blipFill>
        <p:spPr>
          <a:xfrm>
            <a:off x="504413" y="1211075"/>
            <a:ext cx="5330879" cy="3881626"/>
          </a:xfrm>
          <a:prstGeom prst="rect">
            <a:avLst/>
          </a:prstGeom>
          <a:noFill/>
          <a:ln>
            <a:noFill/>
          </a:ln>
        </p:spPr>
      </p:pic>
      <p:sp>
        <p:nvSpPr>
          <p:cNvPr id="323" name="Google Shape;323;g2e5e9c98238_0_89"/>
          <p:cNvSpPr txBox="1"/>
          <p:nvPr/>
        </p:nvSpPr>
        <p:spPr>
          <a:xfrm>
            <a:off x="6155425" y="1369950"/>
            <a:ext cx="2615700" cy="29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Individual</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Bot</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Organization</a:t>
            </a:r>
            <a:endParaRPr>
              <a:solidFill>
                <a:schemeClr val="dk1"/>
              </a:solidFill>
              <a:latin typeface="Sora Light"/>
              <a:ea typeface="Sora Light"/>
              <a:cs typeface="Sora Light"/>
              <a:sym typeface="Sora Light"/>
            </a:endParaRPr>
          </a:p>
          <a:p>
            <a:pPr indent="-317500" lvl="0" marL="457200" rtl="0" algn="l">
              <a:spcBef>
                <a:spcPts val="0"/>
              </a:spcBef>
              <a:spcAft>
                <a:spcPts val="0"/>
              </a:spcAft>
              <a:buClr>
                <a:schemeClr val="dk1"/>
              </a:buClr>
              <a:buSzPts val="1400"/>
              <a:buFont typeface="Sora Light"/>
              <a:buAutoNum type="arabicPeriod"/>
            </a:pPr>
            <a:r>
              <a:rPr lang="en">
                <a:solidFill>
                  <a:schemeClr val="dk1"/>
                </a:solidFill>
                <a:latin typeface="Sora Light"/>
                <a:ea typeface="Sora Light"/>
                <a:cs typeface="Sora Light"/>
                <a:sym typeface="Sora Light"/>
              </a:rPr>
              <a:t>Media</a:t>
            </a:r>
            <a:endParaRPr>
              <a:solidFill>
                <a:schemeClr val="dk1"/>
              </a:solidFill>
              <a:latin typeface="Sora Light"/>
              <a:ea typeface="Sora Light"/>
              <a:cs typeface="Sora Light"/>
              <a:sym typeface="Sora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e5e9c98238_0_102"/>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Analyze temporal aspect of tweets</a:t>
            </a:r>
            <a:endParaRPr>
              <a:solidFill>
                <a:schemeClr val="lt1"/>
              </a:solidFill>
            </a:endParaRPr>
          </a:p>
        </p:txBody>
      </p:sp>
      <p:pic>
        <p:nvPicPr>
          <p:cNvPr id="329" name="Google Shape;329;g2e5e9c98238_0_102"/>
          <p:cNvPicPr preferRelativeResize="0"/>
          <p:nvPr/>
        </p:nvPicPr>
        <p:blipFill>
          <a:blip r:embed="rId3">
            <a:alphaModFix/>
          </a:blip>
          <a:stretch>
            <a:fillRect/>
          </a:stretch>
        </p:blipFill>
        <p:spPr>
          <a:xfrm>
            <a:off x="3835475" y="1835813"/>
            <a:ext cx="5194327" cy="2670699"/>
          </a:xfrm>
          <a:prstGeom prst="rect">
            <a:avLst/>
          </a:prstGeom>
          <a:noFill/>
          <a:ln>
            <a:noFill/>
          </a:ln>
        </p:spPr>
      </p:pic>
      <p:pic>
        <p:nvPicPr>
          <p:cNvPr id="330" name="Google Shape;330;g2e5e9c98238_0_102"/>
          <p:cNvPicPr preferRelativeResize="0"/>
          <p:nvPr/>
        </p:nvPicPr>
        <p:blipFill>
          <a:blip r:embed="rId4">
            <a:alphaModFix/>
          </a:blip>
          <a:stretch>
            <a:fillRect/>
          </a:stretch>
        </p:blipFill>
        <p:spPr>
          <a:xfrm>
            <a:off x="31047" y="2109550"/>
            <a:ext cx="3753549" cy="2123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4" name="Shape 334"/>
        <p:cNvGrpSpPr/>
        <p:nvPr/>
      </p:nvGrpSpPr>
      <p:grpSpPr>
        <a:xfrm>
          <a:off x="0" y="0"/>
          <a:ext cx="0" cy="0"/>
          <a:chOff x="0" y="0"/>
          <a:chExt cx="0" cy="0"/>
        </a:xfrm>
      </p:grpSpPr>
      <p:sp>
        <p:nvSpPr>
          <p:cNvPr id="335" name="Google Shape;335;g2e5efb08c92_3_100"/>
          <p:cNvSpPr txBox="1"/>
          <p:nvPr>
            <p:ph type="title"/>
          </p:nvPr>
        </p:nvSpPr>
        <p:spPr>
          <a:xfrm>
            <a:off x="751350" y="462650"/>
            <a:ext cx="83274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Narratives and Topics</a:t>
            </a:r>
            <a:endParaRPr/>
          </a:p>
        </p:txBody>
      </p:sp>
      <p:pic>
        <p:nvPicPr>
          <p:cNvPr id="336" name="Google Shape;336;g2e5efb08c92_3_100"/>
          <p:cNvPicPr preferRelativeResize="0"/>
          <p:nvPr/>
        </p:nvPicPr>
        <p:blipFill>
          <a:blip r:embed="rId3">
            <a:alphaModFix/>
          </a:blip>
          <a:stretch>
            <a:fillRect/>
          </a:stretch>
        </p:blipFill>
        <p:spPr>
          <a:xfrm>
            <a:off x="953475" y="1360925"/>
            <a:ext cx="5365450" cy="862300"/>
          </a:xfrm>
          <a:prstGeom prst="rect">
            <a:avLst/>
          </a:prstGeom>
          <a:noFill/>
          <a:ln>
            <a:noFill/>
          </a:ln>
        </p:spPr>
      </p:pic>
      <p:pic>
        <p:nvPicPr>
          <p:cNvPr id="337" name="Google Shape;337;g2e5efb08c92_3_100"/>
          <p:cNvPicPr preferRelativeResize="0"/>
          <p:nvPr/>
        </p:nvPicPr>
        <p:blipFill>
          <a:blip r:embed="rId4">
            <a:alphaModFix/>
          </a:blip>
          <a:stretch>
            <a:fillRect/>
          </a:stretch>
        </p:blipFill>
        <p:spPr>
          <a:xfrm>
            <a:off x="953471" y="2427100"/>
            <a:ext cx="4446067" cy="2363322"/>
          </a:xfrm>
          <a:prstGeom prst="rect">
            <a:avLst/>
          </a:prstGeom>
          <a:noFill/>
          <a:ln>
            <a:noFill/>
          </a:ln>
        </p:spPr>
      </p:pic>
      <p:sp>
        <p:nvSpPr>
          <p:cNvPr id="338" name="Google Shape;338;g2e5efb08c92_3_100"/>
          <p:cNvSpPr txBox="1"/>
          <p:nvPr/>
        </p:nvSpPr>
        <p:spPr>
          <a:xfrm>
            <a:off x="5508250" y="2576925"/>
            <a:ext cx="30000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SzPts val="1350"/>
              <a:buFont typeface="Roboto"/>
              <a:buChar char="●"/>
            </a:pPr>
            <a:r>
              <a:rPr lang="en" sz="1350">
                <a:latin typeface="Roboto"/>
                <a:ea typeface="Roboto"/>
                <a:cs typeface="Roboto"/>
                <a:sym typeface="Roboto"/>
              </a:rPr>
              <a:t>Text Cleaning: Removal of URLs, mentions, hashtags, special characters, and conversion to lowercase.</a:t>
            </a:r>
            <a:endParaRPr sz="1350">
              <a:latin typeface="Roboto"/>
              <a:ea typeface="Roboto"/>
              <a:cs typeface="Roboto"/>
              <a:sym typeface="Roboto"/>
            </a:endParaRPr>
          </a:p>
          <a:p>
            <a:pPr indent="-314325" lvl="0" marL="457200" rtl="0" algn="l">
              <a:lnSpc>
                <a:spcPct val="115000"/>
              </a:lnSpc>
              <a:spcBef>
                <a:spcPts val="0"/>
              </a:spcBef>
              <a:spcAft>
                <a:spcPts val="0"/>
              </a:spcAft>
              <a:buSzPts val="1350"/>
              <a:buFont typeface="Roboto"/>
              <a:buChar char="●"/>
            </a:pPr>
            <a:r>
              <a:rPr lang="en" sz="1350">
                <a:latin typeface="Roboto"/>
                <a:ea typeface="Roboto"/>
                <a:cs typeface="Roboto"/>
                <a:sym typeface="Roboto"/>
              </a:rPr>
              <a:t>Store the preprocessed text in </a:t>
            </a:r>
            <a:r>
              <a:rPr lang="en" sz="1350">
                <a:solidFill>
                  <a:srgbClr val="188038"/>
                </a:solidFill>
                <a:latin typeface="Consolas"/>
                <a:ea typeface="Consolas"/>
                <a:cs typeface="Consolas"/>
                <a:sym typeface="Consolas"/>
              </a:rPr>
              <a:t>df['clean_text']</a:t>
            </a:r>
            <a:r>
              <a:rPr lang="en" sz="1350">
                <a:latin typeface="Roboto"/>
                <a:ea typeface="Roboto"/>
                <a:cs typeface="Roboto"/>
                <a:sym typeface="Roboto"/>
              </a:rPr>
              <a:t>.</a:t>
            </a:r>
            <a:endParaRPr sz="135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2" name="Shape 342"/>
        <p:cNvGrpSpPr/>
        <p:nvPr/>
      </p:nvGrpSpPr>
      <p:grpSpPr>
        <a:xfrm>
          <a:off x="0" y="0"/>
          <a:ext cx="0" cy="0"/>
          <a:chOff x="0" y="0"/>
          <a:chExt cx="0" cy="0"/>
        </a:xfrm>
      </p:grpSpPr>
      <p:sp>
        <p:nvSpPr>
          <p:cNvPr id="343" name="Google Shape;343;g2e5efb08c92_3_106"/>
          <p:cNvSpPr txBox="1"/>
          <p:nvPr>
            <p:ph type="title"/>
          </p:nvPr>
        </p:nvSpPr>
        <p:spPr>
          <a:xfrm>
            <a:off x="751350" y="462650"/>
            <a:ext cx="83274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Narratives and Topics</a:t>
            </a:r>
            <a:endParaRPr/>
          </a:p>
        </p:txBody>
      </p:sp>
      <p:pic>
        <p:nvPicPr>
          <p:cNvPr id="344" name="Google Shape;344;g2e5efb08c92_3_106"/>
          <p:cNvPicPr preferRelativeResize="0"/>
          <p:nvPr/>
        </p:nvPicPr>
        <p:blipFill>
          <a:blip r:embed="rId3">
            <a:alphaModFix/>
          </a:blip>
          <a:stretch>
            <a:fillRect/>
          </a:stretch>
        </p:blipFill>
        <p:spPr>
          <a:xfrm>
            <a:off x="823325" y="1271901"/>
            <a:ext cx="7497349" cy="3596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e5e7d4c1f0_0_57"/>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LDA and NMF</a:t>
            </a:r>
            <a:endParaRPr>
              <a:solidFill>
                <a:schemeClr val="lt1"/>
              </a:solidFill>
            </a:endParaRPr>
          </a:p>
          <a:p>
            <a:pPr indent="0" lvl="0" marL="0" rtl="0" algn="ctr">
              <a:spcBef>
                <a:spcPts val="0"/>
              </a:spcBef>
              <a:spcAft>
                <a:spcPts val="0"/>
              </a:spcAft>
              <a:buNone/>
            </a:pPr>
            <a:r>
              <a:t/>
            </a:r>
            <a:endParaRPr>
              <a:solidFill>
                <a:schemeClr val="lt1"/>
              </a:solidFill>
            </a:endParaRPr>
          </a:p>
        </p:txBody>
      </p:sp>
      <p:pic>
        <p:nvPicPr>
          <p:cNvPr id="350" name="Google Shape;350;g2e5e7d4c1f0_0_57"/>
          <p:cNvPicPr preferRelativeResize="0"/>
          <p:nvPr/>
        </p:nvPicPr>
        <p:blipFill>
          <a:blip r:embed="rId3">
            <a:alphaModFix/>
          </a:blip>
          <a:stretch>
            <a:fillRect/>
          </a:stretch>
        </p:blipFill>
        <p:spPr>
          <a:xfrm>
            <a:off x="238963" y="1206875"/>
            <a:ext cx="6465777" cy="3936625"/>
          </a:xfrm>
          <a:prstGeom prst="rect">
            <a:avLst/>
          </a:prstGeom>
          <a:noFill/>
          <a:ln>
            <a:noFill/>
          </a:ln>
        </p:spPr>
      </p:pic>
      <p:sp>
        <p:nvSpPr>
          <p:cNvPr id="351" name="Google Shape;351;g2e5e7d4c1f0_0_57"/>
          <p:cNvSpPr txBox="1"/>
          <p:nvPr/>
        </p:nvSpPr>
        <p:spPr>
          <a:xfrm>
            <a:off x="6771600" y="1401900"/>
            <a:ext cx="2409300" cy="2339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en" sz="1000"/>
              <a:t>LDA model with 5 components and a random state of 42.</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Transform X_bow using LDA model to obtain lda_topics.</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Get the most common words for each LDA topic (n_top_words = 10).</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Create a list topic_words_lda containing the top words for each LDA topic, excluding stop words.</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e5efb08c92_3_42"/>
          <p:cNvSpPr txBox="1"/>
          <p:nvPr>
            <p:ph idx="2" type="subTitle"/>
          </p:nvPr>
        </p:nvSpPr>
        <p:spPr>
          <a:xfrm>
            <a:off x="4940522" y="2329350"/>
            <a:ext cx="1934100" cy="48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LDA Word Counts</a:t>
            </a:r>
            <a:endParaRPr/>
          </a:p>
        </p:txBody>
      </p:sp>
      <p:sp>
        <p:nvSpPr>
          <p:cNvPr id="357" name="Google Shape;357;g2e5efb08c92_3_42"/>
          <p:cNvSpPr txBox="1"/>
          <p:nvPr>
            <p:ph idx="3" type="subTitle"/>
          </p:nvPr>
        </p:nvSpPr>
        <p:spPr>
          <a:xfrm>
            <a:off x="7110923" y="1631200"/>
            <a:ext cx="193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NMF Word Counts</a:t>
            </a:r>
            <a:endParaRPr/>
          </a:p>
        </p:txBody>
      </p:sp>
      <p:sp>
        <p:nvSpPr>
          <p:cNvPr id="358" name="Google Shape;358;g2e5efb08c92_3_42"/>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LDA and NMF</a:t>
            </a:r>
            <a:endParaRPr>
              <a:solidFill>
                <a:schemeClr val="lt1"/>
              </a:solidFill>
            </a:endParaRPr>
          </a:p>
        </p:txBody>
      </p:sp>
      <p:pic>
        <p:nvPicPr>
          <p:cNvPr id="359" name="Google Shape;359;g2e5efb08c92_3_42"/>
          <p:cNvPicPr preferRelativeResize="0"/>
          <p:nvPr/>
        </p:nvPicPr>
        <p:blipFill>
          <a:blip r:embed="rId3">
            <a:alphaModFix/>
          </a:blip>
          <a:stretch>
            <a:fillRect/>
          </a:stretch>
        </p:blipFill>
        <p:spPr>
          <a:xfrm>
            <a:off x="4773237" y="3008000"/>
            <a:ext cx="2279338" cy="1930737"/>
          </a:xfrm>
          <a:prstGeom prst="rect">
            <a:avLst/>
          </a:prstGeom>
          <a:noFill/>
          <a:ln>
            <a:noFill/>
          </a:ln>
        </p:spPr>
      </p:pic>
      <p:pic>
        <p:nvPicPr>
          <p:cNvPr id="360" name="Google Shape;360;g2e5efb08c92_3_42"/>
          <p:cNvPicPr preferRelativeResize="0"/>
          <p:nvPr/>
        </p:nvPicPr>
        <p:blipFill>
          <a:blip r:embed="rId4">
            <a:alphaModFix/>
          </a:blip>
          <a:stretch>
            <a:fillRect/>
          </a:stretch>
        </p:blipFill>
        <p:spPr>
          <a:xfrm>
            <a:off x="7110925" y="2192423"/>
            <a:ext cx="2033075" cy="2900276"/>
          </a:xfrm>
          <a:prstGeom prst="rect">
            <a:avLst/>
          </a:prstGeom>
          <a:noFill/>
          <a:ln>
            <a:noFill/>
          </a:ln>
        </p:spPr>
      </p:pic>
      <p:pic>
        <p:nvPicPr>
          <p:cNvPr id="361" name="Google Shape;361;g2e5efb08c92_3_42"/>
          <p:cNvPicPr preferRelativeResize="0"/>
          <p:nvPr/>
        </p:nvPicPr>
        <p:blipFill>
          <a:blip r:embed="rId5">
            <a:alphaModFix/>
          </a:blip>
          <a:stretch>
            <a:fillRect/>
          </a:stretch>
        </p:blipFill>
        <p:spPr>
          <a:xfrm>
            <a:off x="124150" y="1353400"/>
            <a:ext cx="4595050" cy="975950"/>
          </a:xfrm>
          <a:prstGeom prst="rect">
            <a:avLst/>
          </a:prstGeom>
          <a:noFill/>
          <a:ln>
            <a:noFill/>
          </a:ln>
        </p:spPr>
      </p:pic>
      <p:pic>
        <p:nvPicPr>
          <p:cNvPr id="362" name="Google Shape;362;g2e5efb08c92_3_42"/>
          <p:cNvPicPr preferRelativeResize="0"/>
          <p:nvPr/>
        </p:nvPicPr>
        <p:blipFill>
          <a:blip r:embed="rId6">
            <a:alphaModFix/>
          </a:blip>
          <a:stretch>
            <a:fillRect/>
          </a:stretch>
        </p:blipFill>
        <p:spPr>
          <a:xfrm>
            <a:off x="127011" y="2453550"/>
            <a:ext cx="4532374" cy="1124225"/>
          </a:xfrm>
          <a:prstGeom prst="rect">
            <a:avLst/>
          </a:prstGeom>
          <a:noFill/>
          <a:ln>
            <a:noFill/>
          </a:ln>
        </p:spPr>
      </p:pic>
      <p:pic>
        <p:nvPicPr>
          <p:cNvPr id="363" name="Google Shape;363;g2e5efb08c92_3_42"/>
          <p:cNvPicPr preferRelativeResize="0"/>
          <p:nvPr/>
        </p:nvPicPr>
        <p:blipFill>
          <a:blip r:embed="rId7">
            <a:alphaModFix/>
          </a:blip>
          <a:stretch>
            <a:fillRect/>
          </a:stretch>
        </p:blipFill>
        <p:spPr>
          <a:xfrm>
            <a:off x="127000" y="3797750"/>
            <a:ext cx="4219376" cy="107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Sora ExtraBold"/>
                <a:ea typeface="Sora ExtraBold"/>
                <a:cs typeface="Sora ExtraBold"/>
                <a:sym typeface="Sora ExtraBold"/>
              </a:rPr>
              <a:t>Project Overview</a:t>
            </a:r>
            <a:endParaRPr/>
          </a:p>
        </p:txBody>
      </p:sp>
      <p:sp>
        <p:nvSpPr>
          <p:cNvPr id="163" name="Google Shape;163;p3"/>
          <p:cNvSpPr/>
          <p:nvPr/>
        </p:nvSpPr>
        <p:spPr>
          <a:xfrm rot="5400000">
            <a:off x="-560100" y="608100"/>
            <a:ext cx="1280100" cy="1280100"/>
          </a:xfrm>
          <a:prstGeom prst="blockArc">
            <a:avLst>
              <a:gd fmla="val 10800000" name="adj1"/>
              <a:gd fmla="val 0" name="adj2"/>
              <a:gd fmla="val 25000"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7949200" y="4045600"/>
            <a:ext cx="993300" cy="9933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txBox="1"/>
          <p:nvPr/>
        </p:nvSpPr>
        <p:spPr>
          <a:xfrm>
            <a:off x="720000" y="1888200"/>
            <a:ext cx="793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ra Light"/>
                <a:ea typeface="Sora Light"/>
                <a:cs typeface="Sora Light"/>
                <a:sym typeface="Sora Light"/>
              </a:rPr>
              <a:t>-Analyze the characteristics and patterns of tweets related to the UCLA protests.</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rPr lang="en">
                <a:solidFill>
                  <a:schemeClr val="dk1"/>
                </a:solidFill>
                <a:latin typeface="Sora Light"/>
                <a:ea typeface="Sora Light"/>
                <a:cs typeface="Sora Light"/>
                <a:sym typeface="Sora Light"/>
              </a:rPr>
              <a:t>-Identify the key topics, sentiments, and influential users involved in the protest discourse.</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rPr lang="en">
                <a:solidFill>
                  <a:schemeClr val="dk1"/>
                </a:solidFill>
                <a:latin typeface="Sora Light"/>
                <a:ea typeface="Sora Light"/>
                <a:cs typeface="Sora Light"/>
                <a:sym typeface="Sora Light"/>
              </a:rPr>
              <a:t>-Investigate the geographic distribution and temporal dynamics of the protest-related tweets.</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rPr lang="en">
                <a:solidFill>
                  <a:schemeClr val="dk1"/>
                </a:solidFill>
                <a:latin typeface="Sora Light"/>
                <a:ea typeface="Sora Light"/>
                <a:cs typeface="Sora Light"/>
                <a:sym typeface="Sora Light"/>
              </a:rPr>
              <a:t>-Provide insights that can inform future research or help understand social movements and collective action.</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Sora Light"/>
              <a:ea typeface="Sora Light"/>
              <a:cs typeface="Sora Light"/>
              <a:sym typeface="Sora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e5e7d4c1f0_0_148"/>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Top 30 most common words</a:t>
            </a:r>
            <a:endParaRPr>
              <a:solidFill>
                <a:schemeClr val="lt1"/>
              </a:solidFill>
            </a:endParaRPr>
          </a:p>
        </p:txBody>
      </p:sp>
      <p:pic>
        <p:nvPicPr>
          <p:cNvPr id="369" name="Google Shape;369;g2e5e7d4c1f0_0_148"/>
          <p:cNvPicPr preferRelativeResize="0"/>
          <p:nvPr/>
        </p:nvPicPr>
        <p:blipFill>
          <a:blip r:embed="rId3">
            <a:alphaModFix/>
          </a:blip>
          <a:stretch>
            <a:fillRect/>
          </a:stretch>
        </p:blipFill>
        <p:spPr>
          <a:xfrm>
            <a:off x="217875" y="1650875"/>
            <a:ext cx="6088075" cy="3021001"/>
          </a:xfrm>
          <a:prstGeom prst="rect">
            <a:avLst/>
          </a:prstGeom>
          <a:noFill/>
          <a:ln>
            <a:noFill/>
          </a:ln>
        </p:spPr>
      </p:pic>
      <p:sp>
        <p:nvSpPr>
          <p:cNvPr id="370" name="Google Shape;370;g2e5e7d4c1f0_0_148"/>
          <p:cNvSpPr txBox="1"/>
          <p:nvPr/>
        </p:nvSpPr>
        <p:spPr>
          <a:xfrm>
            <a:off x="6389700" y="1770275"/>
            <a:ext cx="30000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SzPts val="1350"/>
              <a:buFont typeface="Roboto"/>
              <a:buAutoNum type="arabicPeriod"/>
            </a:pPr>
            <a:r>
              <a:rPr lang="en" sz="1350">
                <a:latin typeface="Roboto"/>
                <a:ea typeface="Roboto"/>
                <a:cs typeface="Roboto"/>
                <a:sym typeface="Roboto"/>
              </a:rPr>
              <a:t>UCLA : 16963</a:t>
            </a:r>
            <a:endParaRPr sz="1350">
              <a:latin typeface="Roboto"/>
              <a:ea typeface="Roboto"/>
              <a:cs typeface="Roboto"/>
              <a:sym typeface="Roboto"/>
            </a:endParaRPr>
          </a:p>
          <a:p>
            <a:pPr indent="-314325" lvl="0" marL="457200" rtl="0" algn="l">
              <a:lnSpc>
                <a:spcPct val="115000"/>
              </a:lnSpc>
              <a:spcBef>
                <a:spcPts val="0"/>
              </a:spcBef>
              <a:spcAft>
                <a:spcPts val="0"/>
              </a:spcAft>
              <a:buSzPts val="1350"/>
              <a:buFont typeface="Roboto"/>
              <a:buAutoNum type="arabicPeriod"/>
            </a:pPr>
            <a:r>
              <a:rPr lang="en" sz="1350">
                <a:latin typeface="Roboto"/>
                <a:ea typeface="Roboto"/>
                <a:cs typeface="Roboto"/>
                <a:sym typeface="Roboto"/>
              </a:rPr>
              <a:t>protest : 6394</a:t>
            </a:r>
            <a:endParaRPr sz="1350">
              <a:latin typeface="Roboto"/>
              <a:ea typeface="Roboto"/>
              <a:cs typeface="Roboto"/>
              <a:sym typeface="Roboto"/>
            </a:endParaRPr>
          </a:p>
          <a:p>
            <a:pPr indent="-314325" lvl="0" marL="457200" rtl="0" algn="l">
              <a:lnSpc>
                <a:spcPct val="115000"/>
              </a:lnSpc>
              <a:spcBef>
                <a:spcPts val="0"/>
              </a:spcBef>
              <a:spcAft>
                <a:spcPts val="0"/>
              </a:spcAft>
              <a:buSzPts val="1350"/>
              <a:buFont typeface="Roboto"/>
              <a:buAutoNum type="arabicPeriod"/>
            </a:pPr>
            <a:r>
              <a:rPr lang="en" sz="1350">
                <a:latin typeface="Roboto"/>
                <a:ea typeface="Roboto"/>
                <a:cs typeface="Roboto"/>
                <a:sym typeface="Roboto"/>
              </a:rPr>
              <a:t>protests: 6152</a:t>
            </a:r>
            <a:endParaRPr sz="1350">
              <a:latin typeface="Roboto"/>
              <a:ea typeface="Roboto"/>
              <a:cs typeface="Roboto"/>
              <a:sym typeface="Roboto"/>
            </a:endParaRPr>
          </a:p>
          <a:p>
            <a:pPr indent="-314325" lvl="0" marL="457200" rtl="0" algn="l">
              <a:lnSpc>
                <a:spcPct val="115000"/>
              </a:lnSpc>
              <a:spcBef>
                <a:spcPts val="0"/>
              </a:spcBef>
              <a:spcAft>
                <a:spcPts val="0"/>
              </a:spcAft>
              <a:buSzPts val="1350"/>
              <a:buFont typeface="Roboto"/>
              <a:buAutoNum type="arabicPeriod"/>
            </a:pPr>
            <a:r>
              <a:rPr lang="en" sz="1350">
                <a:latin typeface="Roboto"/>
                <a:ea typeface="Roboto"/>
                <a:cs typeface="Roboto"/>
                <a:sym typeface="Roboto"/>
              </a:rPr>
              <a:t>UCLAProtest : 4600</a:t>
            </a:r>
            <a:endParaRPr sz="1350">
              <a:latin typeface="Roboto"/>
              <a:ea typeface="Roboto"/>
              <a:cs typeface="Roboto"/>
              <a:sym typeface="Roboto"/>
            </a:endParaRPr>
          </a:p>
          <a:p>
            <a:pPr indent="-314325" lvl="0" marL="457200" rtl="0" algn="l">
              <a:lnSpc>
                <a:spcPct val="115000"/>
              </a:lnSpc>
              <a:spcBef>
                <a:spcPts val="0"/>
              </a:spcBef>
              <a:spcAft>
                <a:spcPts val="0"/>
              </a:spcAft>
              <a:buSzPts val="1350"/>
              <a:buFont typeface="Roboto"/>
              <a:buAutoNum type="arabicPeriod"/>
            </a:pPr>
            <a:r>
              <a:rPr lang="en" sz="1350">
                <a:latin typeface="Roboto"/>
                <a:ea typeface="Roboto"/>
                <a:cs typeface="Roboto"/>
                <a:sym typeface="Roboto"/>
              </a:rPr>
              <a:t>students: 2700</a:t>
            </a:r>
            <a:endParaRPr sz="1350">
              <a:latin typeface="Roboto"/>
              <a:ea typeface="Roboto"/>
              <a:cs typeface="Roboto"/>
              <a:sym typeface="Roboto"/>
            </a:endParaRPr>
          </a:p>
          <a:p>
            <a:pPr indent="0" lvl="0" marL="457200" rtl="0" algn="l">
              <a:lnSpc>
                <a:spcPct val="115000"/>
              </a:lnSpc>
              <a:spcBef>
                <a:spcPts val="0"/>
              </a:spcBef>
              <a:spcAft>
                <a:spcPts val="0"/>
              </a:spcAft>
              <a:buNone/>
            </a:pPr>
            <a:r>
              <a:t/>
            </a:r>
            <a:endParaRPr sz="1350">
              <a:latin typeface="Roboto"/>
              <a:ea typeface="Roboto"/>
              <a:cs typeface="Roboto"/>
              <a:sym typeface="Roboto"/>
            </a:endParaRPr>
          </a:p>
          <a:p>
            <a:pPr indent="0" lvl="0" marL="457200" rtl="0" algn="l">
              <a:lnSpc>
                <a:spcPct val="115000"/>
              </a:lnSpc>
              <a:spcBef>
                <a:spcPts val="0"/>
              </a:spcBef>
              <a:spcAft>
                <a:spcPts val="0"/>
              </a:spcAft>
              <a:buNone/>
            </a:pPr>
            <a:r>
              <a:t/>
            </a:r>
            <a:endParaRPr sz="135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e5e7d4c1f0_0_172"/>
          <p:cNvSpPr txBox="1"/>
          <p:nvPr>
            <p:ph idx="3" type="subTitle"/>
          </p:nvPr>
        </p:nvSpPr>
        <p:spPr>
          <a:xfrm>
            <a:off x="6476075" y="1709300"/>
            <a:ext cx="2267100" cy="202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The words that stand out prominently are</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"UCLA" </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"protest" </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"protests  </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a:t>
            </a:r>
            <a:r>
              <a:rPr lang="en" sz="1200">
                <a:solidFill>
                  <a:srgbClr val="000000"/>
                </a:solidFill>
                <a:latin typeface="Roboto"/>
                <a:ea typeface="Roboto"/>
                <a:cs typeface="Roboto"/>
                <a:sym typeface="Roboto"/>
              </a:rPr>
              <a:t>UCLAProtest"</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“Students”</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“Campus”</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76" name="Google Shape;376;g2e5e7d4c1f0_0_172"/>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a:t>
            </a:r>
            <a:r>
              <a:rPr lang="en">
                <a:solidFill>
                  <a:schemeClr val="lt1"/>
                </a:solidFill>
              </a:rPr>
              <a:t>ord Cloud</a:t>
            </a:r>
            <a:endParaRPr>
              <a:solidFill>
                <a:schemeClr val="lt1"/>
              </a:solidFill>
            </a:endParaRPr>
          </a:p>
        </p:txBody>
      </p:sp>
      <p:pic>
        <p:nvPicPr>
          <p:cNvPr id="377" name="Google Shape;377;g2e5e7d4c1f0_0_172"/>
          <p:cNvPicPr preferRelativeResize="0"/>
          <p:nvPr/>
        </p:nvPicPr>
        <p:blipFill>
          <a:blip r:embed="rId3">
            <a:alphaModFix/>
          </a:blip>
          <a:stretch>
            <a:fillRect/>
          </a:stretch>
        </p:blipFill>
        <p:spPr>
          <a:xfrm>
            <a:off x="304800" y="1607900"/>
            <a:ext cx="5650101" cy="28785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e5e7d4c1f0_0_188"/>
          <p:cNvSpPr txBox="1"/>
          <p:nvPr>
            <p:ph idx="5" type="subTitle"/>
          </p:nvPr>
        </p:nvSpPr>
        <p:spPr>
          <a:xfrm>
            <a:off x="5561102" y="1510225"/>
            <a:ext cx="3258600" cy="29592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United States (US) - 12550</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United Kingdom (GB) - 655</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Canada (CA) - 276</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India (IN) - 273</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Israel (IL) - 143</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France (FR) - 132</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Australia (AU) - 129</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Pakistan (PK) - 123</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Italy (IT) - 121</a:t>
            </a:r>
            <a:endParaRPr sz="1350">
              <a:solidFill>
                <a:srgbClr val="000000"/>
              </a:solidFill>
              <a:latin typeface="Roboto"/>
              <a:ea typeface="Roboto"/>
              <a:cs typeface="Roboto"/>
              <a:sym typeface="Roboto"/>
            </a:endParaRPr>
          </a:p>
          <a:p>
            <a:pPr indent="-314325" lvl="0" marL="457200" rtl="0" algn="l">
              <a:lnSpc>
                <a:spcPct val="115000"/>
              </a:lnSpc>
              <a:spcBef>
                <a:spcPts val="0"/>
              </a:spcBef>
              <a:spcAft>
                <a:spcPts val="0"/>
              </a:spcAft>
              <a:buClr>
                <a:srgbClr val="000000"/>
              </a:buClr>
              <a:buSzPts val="1350"/>
              <a:buFont typeface="Roboto"/>
              <a:buAutoNum type="arabicPeriod"/>
            </a:pPr>
            <a:r>
              <a:rPr lang="en" sz="1350">
                <a:solidFill>
                  <a:srgbClr val="000000"/>
                </a:solidFill>
                <a:latin typeface="Roboto"/>
                <a:ea typeface="Roboto"/>
                <a:cs typeface="Roboto"/>
                <a:sym typeface="Roboto"/>
              </a:rPr>
              <a:t>Japan (JP) - 101</a:t>
            </a:r>
            <a:endParaRPr sz="13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383" name="Google Shape;383;g2e5e7d4c1f0_0_188"/>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Counts Top 10 Country</a:t>
            </a:r>
            <a:endParaRPr>
              <a:solidFill>
                <a:schemeClr val="lt1"/>
              </a:solidFill>
            </a:endParaRPr>
          </a:p>
        </p:txBody>
      </p:sp>
      <p:pic>
        <p:nvPicPr>
          <p:cNvPr id="384" name="Google Shape;384;g2e5e7d4c1f0_0_188"/>
          <p:cNvPicPr preferRelativeResize="0"/>
          <p:nvPr/>
        </p:nvPicPr>
        <p:blipFill>
          <a:blip r:embed="rId3">
            <a:alphaModFix/>
          </a:blip>
          <a:stretch>
            <a:fillRect/>
          </a:stretch>
        </p:blipFill>
        <p:spPr>
          <a:xfrm>
            <a:off x="1048550" y="1434225"/>
            <a:ext cx="4346970" cy="2808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e5e9c98238_0_115"/>
          <p:cNvSpPr txBox="1"/>
          <p:nvPr>
            <p:ph type="title"/>
          </p:nvPr>
        </p:nvSpPr>
        <p:spPr>
          <a:xfrm>
            <a:off x="1077175" y="118750"/>
            <a:ext cx="664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Monthly Tweet Count for United States vs. Other Countries</a:t>
            </a:r>
            <a:endParaRPr>
              <a:solidFill>
                <a:schemeClr val="lt1"/>
              </a:solidFill>
            </a:endParaRPr>
          </a:p>
        </p:txBody>
      </p:sp>
      <p:sp>
        <p:nvSpPr>
          <p:cNvPr id="390" name="Google Shape;390;g2e5e9c98238_0_115"/>
          <p:cNvSpPr txBox="1"/>
          <p:nvPr/>
        </p:nvSpPr>
        <p:spPr>
          <a:xfrm>
            <a:off x="5660025" y="1712675"/>
            <a:ext cx="30000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chemeClr val="dk2"/>
                </a:solidFill>
                <a:latin typeface="Roboto"/>
                <a:ea typeface="Roboto"/>
                <a:cs typeface="Roboto"/>
                <a:sym typeface="Roboto"/>
              </a:rPr>
              <a:t>Based on the provided graph, we can draw the following conclusions:</a:t>
            </a:r>
            <a:endParaRPr sz="135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350">
                <a:solidFill>
                  <a:schemeClr val="dk2"/>
                </a:solidFill>
                <a:latin typeface="Roboto"/>
                <a:ea typeface="Roboto"/>
                <a:cs typeface="Roboto"/>
                <a:sym typeface="Roboto"/>
              </a:rPr>
              <a:t>The graph displays the number of Twitter users in different countries. It is evident from the graph that the United States has a significantly higher number of Twitter users compared to other countries. The Twitter user counts in other countries are relatively lower.</a:t>
            </a:r>
            <a:endParaRPr sz="1350">
              <a:solidFill>
                <a:schemeClr val="dk2"/>
              </a:solidFill>
              <a:latin typeface="Roboto"/>
              <a:ea typeface="Roboto"/>
              <a:cs typeface="Roboto"/>
              <a:sym typeface="Roboto"/>
            </a:endParaRPr>
          </a:p>
        </p:txBody>
      </p:sp>
      <p:pic>
        <p:nvPicPr>
          <p:cNvPr id="391" name="Google Shape;391;g2e5e9c98238_0_115"/>
          <p:cNvPicPr preferRelativeResize="0"/>
          <p:nvPr/>
        </p:nvPicPr>
        <p:blipFill>
          <a:blip r:embed="rId3">
            <a:alphaModFix/>
          </a:blip>
          <a:stretch>
            <a:fillRect/>
          </a:stretch>
        </p:blipFill>
        <p:spPr>
          <a:xfrm>
            <a:off x="409500" y="1346325"/>
            <a:ext cx="4838400" cy="3677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e5e7d4c1f0_0_76"/>
          <p:cNvSpPr txBox="1"/>
          <p:nvPr>
            <p:ph idx="5" type="subTitle"/>
          </p:nvPr>
        </p:nvSpPr>
        <p:spPr>
          <a:xfrm>
            <a:off x="526550" y="2824175"/>
            <a:ext cx="49779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with the highest total interactions is </a:t>
            </a:r>
            <a:r>
              <a:rPr lang="en">
                <a:solidFill>
                  <a:schemeClr val="dk2"/>
                </a:solidFill>
              </a:rPr>
              <a:t>Kahlissee</a:t>
            </a:r>
            <a:r>
              <a:rPr lang="en"/>
              <a:t>, with 144,715 total interactions.</a:t>
            </a:r>
            <a:endParaRPr/>
          </a:p>
          <a:p>
            <a:pPr indent="0" lvl="0" marL="0" rtl="0" algn="l">
              <a:spcBef>
                <a:spcPts val="0"/>
              </a:spcBef>
              <a:spcAft>
                <a:spcPts val="0"/>
              </a:spcAft>
              <a:buNone/>
            </a:pPr>
            <a:r>
              <a:rPr lang="en"/>
              <a:t>The other top 10 users also have very high total interactions, ranging from 20,000 to 60,000.</a:t>
            </a:r>
            <a:endParaRPr/>
          </a:p>
          <a:p>
            <a:pPr indent="0" lvl="0" marL="0" rtl="0" algn="l">
              <a:spcBef>
                <a:spcPts val="0"/>
              </a:spcBef>
              <a:spcAft>
                <a:spcPts val="0"/>
              </a:spcAft>
              <a:buNone/>
            </a:pPr>
            <a:r>
              <a:t/>
            </a:r>
            <a:endParaRPr/>
          </a:p>
        </p:txBody>
      </p:sp>
      <p:sp>
        <p:nvSpPr>
          <p:cNvPr id="397" name="Google Shape;397;g2e5e7d4c1f0_0_76"/>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Total Interactions Count</a:t>
            </a:r>
            <a:endParaRPr>
              <a:solidFill>
                <a:schemeClr val="lt1"/>
              </a:solidFill>
            </a:endParaRPr>
          </a:p>
        </p:txBody>
      </p:sp>
      <p:pic>
        <p:nvPicPr>
          <p:cNvPr id="398" name="Google Shape;398;g2e5e7d4c1f0_0_76"/>
          <p:cNvPicPr preferRelativeResize="0"/>
          <p:nvPr/>
        </p:nvPicPr>
        <p:blipFill>
          <a:blip r:embed="rId3">
            <a:alphaModFix/>
          </a:blip>
          <a:stretch>
            <a:fillRect/>
          </a:stretch>
        </p:blipFill>
        <p:spPr>
          <a:xfrm>
            <a:off x="5717387" y="1198600"/>
            <a:ext cx="3252324" cy="3604675"/>
          </a:xfrm>
          <a:prstGeom prst="rect">
            <a:avLst/>
          </a:prstGeom>
          <a:noFill/>
          <a:ln>
            <a:noFill/>
          </a:ln>
        </p:spPr>
      </p:pic>
      <p:pic>
        <p:nvPicPr>
          <p:cNvPr id="399" name="Google Shape;399;g2e5e7d4c1f0_0_76"/>
          <p:cNvPicPr preferRelativeResize="0"/>
          <p:nvPr/>
        </p:nvPicPr>
        <p:blipFill>
          <a:blip r:embed="rId4">
            <a:alphaModFix/>
          </a:blip>
          <a:stretch>
            <a:fillRect/>
          </a:stretch>
        </p:blipFill>
        <p:spPr>
          <a:xfrm>
            <a:off x="310475" y="1438551"/>
            <a:ext cx="5193975" cy="904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e5e7d4c1f0_0_225"/>
          <p:cNvSpPr txBox="1"/>
          <p:nvPr>
            <p:ph idx="3" type="subTitle"/>
          </p:nvPr>
        </p:nvSpPr>
        <p:spPr>
          <a:xfrm>
            <a:off x="4654377" y="1243100"/>
            <a:ext cx="3002400" cy="272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000000"/>
                </a:solidFill>
                <a:latin typeface="Roboto"/>
                <a:ea typeface="Roboto"/>
                <a:cs typeface="Roboto"/>
                <a:sym typeface="Roboto"/>
              </a:rPr>
              <a:t>There are a total of 67 Key Opinion Leaders (KOLs) in the dataset. The </a:t>
            </a:r>
            <a:r>
              <a:rPr lang="en" sz="1350">
                <a:solidFill>
                  <a:schemeClr val="accent1"/>
                </a:solidFill>
                <a:latin typeface="Roboto"/>
                <a:ea typeface="Roboto"/>
                <a:cs typeface="Roboto"/>
                <a:sym typeface="Roboto"/>
              </a:rPr>
              <a:t>engagement_rate</a:t>
            </a:r>
            <a:r>
              <a:rPr lang="en" sz="1350">
                <a:solidFill>
                  <a:srgbClr val="000000"/>
                </a:solidFill>
                <a:latin typeface="Roboto"/>
                <a:ea typeface="Roboto"/>
                <a:cs typeface="Roboto"/>
                <a:sym typeface="Roboto"/>
              </a:rPr>
              <a:t> represents the participation rate, and </a:t>
            </a:r>
            <a:r>
              <a:rPr lang="en" sz="1350">
                <a:solidFill>
                  <a:schemeClr val="accent1"/>
                </a:solidFill>
                <a:latin typeface="Roboto"/>
                <a:ea typeface="Roboto"/>
                <a:cs typeface="Roboto"/>
                <a:sym typeface="Roboto"/>
              </a:rPr>
              <a:t>followers_count </a:t>
            </a:r>
            <a:r>
              <a:rPr lang="en" sz="1350">
                <a:solidFill>
                  <a:srgbClr val="000000"/>
                </a:solidFill>
                <a:latin typeface="Roboto"/>
                <a:ea typeface="Roboto"/>
                <a:cs typeface="Roboto"/>
                <a:sym typeface="Roboto"/>
              </a:rPr>
              <a:t>indicates the number of followers.</a:t>
            </a:r>
            <a:endParaRPr sz="135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350">
                <a:solidFill>
                  <a:srgbClr val="000000"/>
                </a:solidFill>
                <a:latin typeface="Roboto"/>
                <a:ea typeface="Roboto"/>
                <a:cs typeface="Roboto"/>
                <a:sym typeface="Roboto"/>
              </a:rPr>
              <a:t>Among all the KOLs, the top 10 KOLs with the highest engagement_rate are as follows</a:t>
            </a:r>
            <a:endParaRPr sz="135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
        <p:nvSpPr>
          <p:cNvPr id="405" name="Google Shape;405;g2e5e7d4c1f0_0_225"/>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Key Opinion Leaders（KOL）</a:t>
            </a:r>
            <a:endParaRPr>
              <a:solidFill>
                <a:schemeClr val="lt1"/>
              </a:solidFill>
            </a:endParaRPr>
          </a:p>
        </p:txBody>
      </p:sp>
      <p:pic>
        <p:nvPicPr>
          <p:cNvPr id="406" name="Google Shape;406;g2e5e7d4c1f0_0_225"/>
          <p:cNvPicPr preferRelativeResize="0"/>
          <p:nvPr/>
        </p:nvPicPr>
        <p:blipFill>
          <a:blip r:embed="rId3">
            <a:alphaModFix/>
          </a:blip>
          <a:stretch>
            <a:fillRect/>
          </a:stretch>
        </p:blipFill>
        <p:spPr>
          <a:xfrm>
            <a:off x="857625" y="1243100"/>
            <a:ext cx="3492751" cy="3674726"/>
          </a:xfrm>
          <a:prstGeom prst="rect">
            <a:avLst/>
          </a:prstGeom>
          <a:noFill/>
          <a:ln>
            <a:noFill/>
          </a:ln>
        </p:spPr>
      </p:pic>
      <p:sp>
        <p:nvSpPr>
          <p:cNvPr id="407" name="Google Shape;407;g2e5e7d4c1f0_0_225"/>
          <p:cNvSpPr txBox="1"/>
          <p:nvPr/>
        </p:nvSpPr>
        <p:spPr>
          <a:xfrm>
            <a:off x="4655575" y="3504300"/>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Roboto"/>
                <a:ea typeface="Roboto"/>
                <a:cs typeface="Roboto"/>
                <a:sym typeface="Roboto"/>
              </a:rPr>
              <a:t>These KOLs have high engagement rates on Twitter, and they also have a relatively large number of followers. This data is valuable for people analyzing the influence and participation of these Twitter accounts.</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e5efb08c92_3_26"/>
          <p:cNvSpPr txBox="1"/>
          <p:nvPr/>
        </p:nvSpPr>
        <p:spPr>
          <a:xfrm>
            <a:off x="1262575" y="2416150"/>
            <a:ext cx="624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Sora"/>
                <a:ea typeface="Sora"/>
                <a:cs typeface="Sora"/>
                <a:sym typeface="Sora"/>
              </a:rPr>
              <a:t>User Characterization</a:t>
            </a:r>
            <a:endParaRPr b="1" sz="3000">
              <a:solidFill>
                <a:schemeClr val="dk1"/>
              </a:solidFill>
              <a:latin typeface="Sora"/>
              <a:ea typeface="Sora"/>
              <a:cs typeface="Sora"/>
              <a:sym typeface="So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e5e7d4c1f0_0_263"/>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Analyze user account types</a:t>
            </a:r>
            <a:endParaRPr>
              <a:solidFill>
                <a:schemeClr val="lt1"/>
              </a:solidFill>
            </a:endParaRPr>
          </a:p>
        </p:txBody>
      </p:sp>
      <p:pic>
        <p:nvPicPr>
          <p:cNvPr id="418" name="Google Shape;418;g2e5e7d4c1f0_0_263"/>
          <p:cNvPicPr preferRelativeResize="0"/>
          <p:nvPr/>
        </p:nvPicPr>
        <p:blipFill>
          <a:blip r:embed="rId3">
            <a:alphaModFix/>
          </a:blip>
          <a:stretch>
            <a:fillRect/>
          </a:stretch>
        </p:blipFill>
        <p:spPr>
          <a:xfrm>
            <a:off x="278775" y="1276725"/>
            <a:ext cx="4372974" cy="2313750"/>
          </a:xfrm>
          <a:prstGeom prst="rect">
            <a:avLst/>
          </a:prstGeom>
          <a:noFill/>
          <a:ln>
            <a:noFill/>
          </a:ln>
        </p:spPr>
      </p:pic>
      <p:pic>
        <p:nvPicPr>
          <p:cNvPr id="419" name="Google Shape;419;g2e5e7d4c1f0_0_263"/>
          <p:cNvPicPr preferRelativeResize="0"/>
          <p:nvPr/>
        </p:nvPicPr>
        <p:blipFill>
          <a:blip r:embed="rId4">
            <a:alphaModFix/>
          </a:blip>
          <a:stretch>
            <a:fillRect/>
          </a:stretch>
        </p:blipFill>
        <p:spPr>
          <a:xfrm>
            <a:off x="5793525" y="1236500"/>
            <a:ext cx="1979526" cy="3648275"/>
          </a:xfrm>
          <a:prstGeom prst="rect">
            <a:avLst/>
          </a:prstGeom>
          <a:noFill/>
          <a:ln>
            <a:noFill/>
          </a:ln>
        </p:spPr>
      </p:pic>
      <p:sp>
        <p:nvSpPr>
          <p:cNvPr id="420" name="Google Shape;420;g2e5e7d4c1f0_0_263"/>
          <p:cNvSpPr txBox="1"/>
          <p:nvPr/>
        </p:nvSpPr>
        <p:spPr>
          <a:xfrm>
            <a:off x="214100" y="3546150"/>
            <a:ext cx="5486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User Account Types: Analyzing distribution provides insights into different account types.</a:t>
            </a:r>
            <a:endParaRPr/>
          </a:p>
          <a:p>
            <a:pPr indent="-317500" lvl="0" marL="457200" rtl="0" algn="l">
              <a:spcBef>
                <a:spcPts val="0"/>
              </a:spcBef>
              <a:spcAft>
                <a:spcPts val="0"/>
              </a:spcAft>
              <a:buSzPts val="1400"/>
              <a:buChar char="●"/>
            </a:pPr>
            <a:r>
              <a:rPr lang="en"/>
              <a:t>User Location and Country Distribution: Examining value counts reveals user location distribution and country-wise user counts.</a:t>
            </a:r>
            <a:endParaRPr/>
          </a:p>
          <a:p>
            <a:pPr indent="-317500" lvl="0" marL="457200" rtl="0" algn="l">
              <a:spcBef>
                <a:spcPts val="0"/>
              </a:spcBef>
              <a:spcAft>
                <a:spcPts val="0"/>
              </a:spcAft>
              <a:buSzPts val="1400"/>
              <a:buChar char="●"/>
            </a:pPr>
            <a:r>
              <a:rPr lang="en"/>
              <a:t>User Engagement Metrics help understand user engagement levels.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e5efb08c92_3_15"/>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Identify Influential Users</a:t>
            </a:r>
            <a:endParaRPr>
              <a:solidFill>
                <a:schemeClr val="lt1"/>
              </a:solidFill>
            </a:endParaRPr>
          </a:p>
        </p:txBody>
      </p:sp>
      <p:pic>
        <p:nvPicPr>
          <p:cNvPr id="426" name="Google Shape;426;g2e5efb08c92_3_15"/>
          <p:cNvPicPr preferRelativeResize="0"/>
          <p:nvPr/>
        </p:nvPicPr>
        <p:blipFill>
          <a:blip r:embed="rId3">
            <a:alphaModFix/>
          </a:blip>
          <a:stretch>
            <a:fillRect/>
          </a:stretch>
        </p:blipFill>
        <p:spPr>
          <a:xfrm>
            <a:off x="116347" y="1471700"/>
            <a:ext cx="5171049" cy="3247475"/>
          </a:xfrm>
          <a:prstGeom prst="rect">
            <a:avLst/>
          </a:prstGeom>
          <a:noFill/>
          <a:ln>
            <a:noFill/>
          </a:ln>
        </p:spPr>
      </p:pic>
      <p:pic>
        <p:nvPicPr>
          <p:cNvPr id="427" name="Google Shape;427;g2e5efb08c92_3_15"/>
          <p:cNvPicPr preferRelativeResize="0"/>
          <p:nvPr/>
        </p:nvPicPr>
        <p:blipFill>
          <a:blip r:embed="rId4">
            <a:alphaModFix/>
          </a:blip>
          <a:stretch>
            <a:fillRect/>
          </a:stretch>
        </p:blipFill>
        <p:spPr>
          <a:xfrm>
            <a:off x="5429447" y="1993488"/>
            <a:ext cx="3551803" cy="220388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e5e9c98238_0_128"/>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User Network Correlation</a:t>
            </a:r>
            <a:endParaRPr>
              <a:solidFill>
                <a:schemeClr val="lt1"/>
              </a:solidFill>
            </a:endParaRPr>
          </a:p>
        </p:txBody>
      </p:sp>
      <p:pic>
        <p:nvPicPr>
          <p:cNvPr id="433" name="Google Shape;433;g2e5e9c98238_0_128"/>
          <p:cNvPicPr preferRelativeResize="0"/>
          <p:nvPr/>
        </p:nvPicPr>
        <p:blipFill>
          <a:blip r:embed="rId3">
            <a:alphaModFix/>
          </a:blip>
          <a:stretch>
            <a:fillRect/>
          </a:stretch>
        </p:blipFill>
        <p:spPr>
          <a:xfrm>
            <a:off x="598575" y="1282500"/>
            <a:ext cx="5406851" cy="3722750"/>
          </a:xfrm>
          <a:prstGeom prst="rect">
            <a:avLst/>
          </a:prstGeom>
          <a:noFill/>
          <a:ln>
            <a:noFill/>
          </a:ln>
        </p:spPr>
      </p:pic>
      <p:sp>
        <p:nvSpPr>
          <p:cNvPr id="434" name="Google Shape;434;g2e5e9c98238_0_128"/>
          <p:cNvSpPr txBox="1"/>
          <p:nvPr/>
        </p:nvSpPr>
        <p:spPr>
          <a:xfrm>
            <a:off x="6541975" y="1718175"/>
            <a:ext cx="2451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User network correlation visualization using a spring layout.</a:t>
            </a:r>
            <a:endParaRPr/>
          </a:p>
          <a:p>
            <a:pPr indent="-317500" lvl="0" marL="457200" rtl="0" algn="l">
              <a:spcBef>
                <a:spcPts val="0"/>
              </a:spcBef>
              <a:spcAft>
                <a:spcPts val="0"/>
              </a:spcAft>
              <a:buSzPts val="1400"/>
              <a:buChar char="●"/>
            </a:pPr>
            <a:r>
              <a:rPr lang="en"/>
              <a:t>Node size is set to 10 for the visualization.</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3812850" y="591213"/>
            <a:ext cx="1275300" cy="41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71" name="Google Shape;171;p4"/>
          <p:cNvSpPr txBox="1"/>
          <p:nvPr>
            <p:ph idx="1" type="subTitle"/>
          </p:nvPr>
        </p:nvSpPr>
        <p:spPr>
          <a:xfrm>
            <a:off x="3378625" y="1218586"/>
            <a:ext cx="24636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dataset ：</a:t>
            </a:r>
            <a:endParaRPr/>
          </a:p>
          <a:p>
            <a:pPr indent="0" lvl="0" marL="0" rtl="0" algn="l">
              <a:lnSpc>
                <a:spcPct val="100000"/>
              </a:lnSpc>
              <a:spcBef>
                <a:spcPts val="0"/>
              </a:spcBef>
              <a:spcAft>
                <a:spcPts val="0"/>
              </a:spcAft>
              <a:buSzPts val="1400"/>
              <a:buNone/>
            </a:pPr>
            <a:r>
              <a:rPr lang="en"/>
              <a:t>18,930 </a:t>
            </a:r>
            <a:endParaRPr/>
          </a:p>
          <a:p>
            <a:pPr indent="0" lvl="0" marL="0" rtl="0" algn="l">
              <a:lnSpc>
                <a:spcPct val="100000"/>
              </a:lnSpc>
              <a:spcBef>
                <a:spcPts val="0"/>
              </a:spcBef>
              <a:spcAft>
                <a:spcPts val="0"/>
              </a:spcAft>
              <a:buSzPts val="1400"/>
              <a:buNone/>
            </a:pPr>
            <a:r>
              <a:rPr lang="en"/>
              <a:t>23 </a:t>
            </a:r>
            <a:r>
              <a:rPr lang="en"/>
              <a:t>columns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72" name="Google Shape;172;p4"/>
          <p:cNvSpPr txBox="1"/>
          <p:nvPr>
            <p:ph idx="2" type="title"/>
          </p:nvPr>
        </p:nvSpPr>
        <p:spPr>
          <a:xfrm>
            <a:off x="3942621" y="2259300"/>
            <a:ext cx="1275300" cy="41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173" name="Google Shape;173;p4"/>
          <p:cNvSpPr txBox="1"/>
          <p:nvPr>
            <p:ph idx="3" type="subTitle"/>
          </p:nvPr>
        </p:nvSpPr>
        <p:spPr>
          <a:xfrm>
            <a:off x="3280525" y="2670900"/>
            <a:ext cx="2164800" cy="228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Each tweet contains information such as the text, user ID, user metadata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(e.g., follower count, friends count), timestamp, and other metadata related to the tweet.</a:t>
            </a:r>
            <a:endParaRPr/>
          </a:p>
        </p:txBody>
      </p:sp>
      <p:sp>
        <p:nvSpPr>
          <p:cNvPr id="174" name="Google Shape;174;p4"/>
          <p:cNvSpPr txBox="1"/>
          <p:nvPr>
            <p:ph idx="15" type="title"/>
          </p:nvPr>
        </p:nvSpPr>
        <p:spPr>
          <a:xfrm>
            <a:off x="61825" y="1604100"/>
            <a:ext cx="3316800" cy="193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a:solidFill>
                  <a:schemeClr val="lt1"/>
                </a:solidFill>
                <a:latin typeface="Sora"/>
                <a:ea typeface="Sora"/>
                <a:cs typeface="Sora"/>
                <a:sym typeface="Sora"/>
              </a:rPr>
              <a:t>Dataset Characteristics</a:t>
            </a:r>
            <a:endParaRPr b="1">
              <a:solidFill>
                <a:schemeClr val="lt1"/>
              </a:solidFill>
              <a:latin typeface="Sora"/>
              <a:ea typeface="Sora"/>
              <a:cs typeface="Sora"/>
              <a:sym typeface="Sora"/>
            </a:endParaRPr>
          </a:p>
          <a:p>
            <a:pPr indent="0" lvl="0" marL="0" rtl="0" algn="ctr">
              <a:lnSpc>
                <a:spcPct val="100000"/>
              </a:lnSpc>
              <a:spcBef>
                <a:spcPts val="0"/>
              </a:spcBef>
              <a:spcAft>
                <a:spcPts val="0"/>
              </a:spcAft>
              <a:buSzPts val="3500"/>
              <a:buNone/>
            </a:pPr>
            <a:r>
              <a:t/>
            </a:r>
            <a:endParaRPr b="1">
              <a:solidFill>
                <a:schemeClr val="lt1"/>
              </a:solidFill>
              <a:latin typeface="Sora"/>
              <a:ea typeface="Sora"/>
              <a:cs typeface="Sora"/>
              <a:sym typeface="Sora"/>
            </a:endParaRPr>
          </a:p>
          <a:p>
            <a:pPr indent="0" lvl="0" marL="0" rtl="0" algn="ctr">
              <a:lnSpc>
                <a:spcPct val="100000"/>
              </a:lnSpc>
              <a:spcBef>
                <a:spcPts val="0"/>
              </a:spcBef>
              <a:spcAft>
                <a:spcPts val="0"/>
              </a:spcAft>
              <a:buSzPts val="3500"/>
              <a:buNone/>
            </a:pPr>
            <a:r>
              <a:t/>
            </a:r>
            <a:endParaRPr b="1">
              <a:solidFill>
                <a:schemeClr val="lt1"/>
              </a:solidFill>
              <a:latin typeface="Sora"/>
              <a:ea typeface="Sora"/>
              <a:cs typeface="Sora"/>
              <a:sym typeface="Sora"/>
            </a:endParaRPr>
          </a:p>
        </p:txBody>
      </p:sp>
      <p:sp>
        <p:nvSpPr>
          <p:cNvPr id="175" name="Google Shape;175;p4"/>
          <p:cNvSpPr/>
          <p:nvPr/>
        </p:nvSpPr>
        <p:spPr>
          <a:xfrm rot="10800000">
            <a:off x="715097" y="517591"/>
            <a:ext cx="915000" cy="27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4"/>
          <p:cNvPicPr preferRelativeResize="0"/>
          <p:nvPr/>
        </p:nvPicPr>
        <p:blipFill>
          <a:blip r:embed="rId3">
            <a:alphaModFix/>
          </a:blip>
          <a:stretch>
            <a:fillRect/>
          </a:stretch>
        </p:blipFill>
        <p:spPr>
          <a:xfrm>
            <a:off x="5521675" y="719625"/>
            <a:ext cx="3559225" cy="35762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e5e9c98238_0_167"/>
          <p:cNvSpPr txBox="1"/>
          <p:nvPr>
            <p:ph type="title"/>
          </p:nvPr>
        </p:nvSpPr>
        <p:spPr>
          <a:xfrm>
            <a:off x="1186125" y="384375"/>
            <a:ext cx="804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Identify potentially suspicious accounts</a:t>
            </a:r>
            <a:endParaRPr>
              <a:solidFill>
                <a:schemeClr val="lt1"/>
              </a:solidFill>
            </a:endParaRPr>
          </a:p>
        </p:txBody>
      </p:sp>
      <p:pic>
        <p:nvPicPr>
          <p:cNvPr id="440" name="Google Shape;440;g2e5e9c98238_0_167"/>
          <p:cNvPicPr preferRelativeResize="0"/>
          <p:nvPr/>
        </p:nvPicPr>
        <p:blipFill>
          <a:blip r:embed="rId3">
            <a:alphaModFix/>
          </a:blip>
          <a:stretch>
            <a:fillRect/>
          </a:stretch>
        </p:blipFill>
        <p:spPr>
          <a:xfrm>
            <a:off x="152400" y="1713300"/>
            <a:ext cx="8839202" cy="854258"/>
          </a:xfrm>
          <a:prstGeom prst="rect">
            <a:avLst/>
          </a:prstGeom>
          <a:noFill/>
          <a:ln>
            <a:noFill/>
          </a:ln>
        </p:spPr>
      </p:pic>
      <p:pic>
        <p:nvPicPr>
          <p:cNvPr id="441" name="Google Shape;441;g2e5e9c98238_0_167"/>
          <p:cNvPicPr preferRelativeResize="0"/>
          <p:nvPr/>
        </p:nvPicPr>
        <p:blipFill>
          <a:blip r:embed="rId4">
            <a:alphaModFix/>
          </a:blip>
          <a:stretch>
            <a:fillRect/>
          </a:stretch>
        </p:blipFill>
        <p:spPr>
          <a:xfrm>
            <a:off x="132700" y="2661725"/>
            <a:ext cx="6540599" cy="1191850"/>
          </a:xfrm>
          <a:prstGeom prst="rect">
            <a:avLst/>
          </a:prstGeom>
          <a:noFill/>
          <a:ln>
            <a:noFill/>
          </a:ln>
        </p:spPr>
      </p:pic>
      <p:sp>
        <p:nvSpPr>
          <p:cNvPr id="442" name="Google Shape;442;g2e5e9c98238_0_167"/>
          <p:cNvSpPr txBox="1"/>
          <p:nvPr/>
        </p:nvSpPr>
        <p:spPr>
          <a:xfrm>
            <a:off x="208900" y="3947750"/>
            <a:ext cx="557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Identify potentially suspicious accounts</a:t>
            </a:r>
            <a:endParaRPr/>
          </a:p>
          <a:p>
            <a:pPr indent="0" lvl="0" marL="0" rtl="0" algn="l">
              <a:spcBef>
                <a:spcPts val="0"/>
              </a:spcBef>
              <a:spcAft>
                <a:spcPts val="0"/>
              </a:spcAft>
              <a:buNone/>
            </a:pPr>
            <a:r>
              <a:rPr lang="en"/>
              <a:t>Suspicious accounts: Accounts classified as 'bot' or 'suspicious'.</a:t>
            </a:r>
            <a:endParaRPr/>
          </a:p>
          <a:p>
            <a:pPr indent="0" lvl="0" marL="0" rtl="0" algn="l">
              <a:spcBef>
                <a:spcPts val="0"/>
              </a:spcBef>
              <a:spcAft>
                <a:spcPts val="0"/>
              </a:spcAft>
              <a:buNone/>
            </a:pPr>
            <a:r>
              <a:rPr lang="en"/>
              <a:t>Display the usernames, account types, and total interaction counts of the suspicious accounts.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e5e7d4c1f0_0_279"/>
          <p:cNvSpPr txBox="1"/>
          <p:nvPr>
            <p:ph type="title"/>
          </p:nvPr>
        </p:nvSpPr>
        <p:spPr>
          <a:xfrm>
            <a:off x="720000" y="384375"/>
            <a:ext cx="857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Analyze content for signs of disinformation</a:t>
            </a:r>
            <a:endParaRPr>
              <a:solidFill>
                <a:schemeClr val="lt1"/>
              </a:solidFill>
            </a:endParaRPr>
          </a:p>
        </p:txBody>
      </p:sp>
      <p:pic>
        <p:nvPicPr>
          <p:cNvPr id="448" name="Google Shape;448;g2e5e7d4c1f0_0_279"/>
          <p:cNvPicPr preferRelativeResize="0"/>
          <p:nvPr/>
        </p:nvPicPr>
        <p:blipFill>
          <a:blip r:embed="rId3">
            <a:alphaModFix/>
          </a:blip>
          <a:stretch>
            <a:fillRect/>
          </a:stretch>
        </p:blipFill>
        <p:spPr>
          <a:xfrm>
            <a:off x="4371725" y="1678687"/>
            <a:ext cx="4348724" cy="1357250"/>
          </a:xfrm>
          <a:prstGeom prst="rect">
            <a:avLst/>
          </a:prstGeom>
          <a:noFill/>
          <a:ln>
            <a:noFill/>
          </a:ln>
        </p:spPr>
      </p:pic>
      <p:pic>
        <p:nvPicPr>
          <p:cNvPr id="449" name="Google Shape;449;g2e5e7d4c1f0_0_279"/>
          <p:cNvPicPr preferRelativeResize="0"/>
          <p:nvPr/>
        </p:nvPicPr>
        <p:blipFill>
          <a:blip r:embed="rId4">
            <a:alphaModFix/>
          </a:blip>
          <a:stretch>
            <a:fillRect/>
          </a:stretch>
        </p:blipFill>
        <p:spPr>
          <a:xfrm>
            <a:off x="544075" y="1678675"/>
            <a:ext cx="3600450" cy="2951565"/>
          </a:xfrm>
          <a:prstGeom prst="rect">
            <a:avLst/>
          </a:prstGeom>
          <a:noFill/>
          <a:ln>
            <a:noFill/>
          </a:ln>
        </p:spPr>
      </p:pic>
      <p:sp>
        <p:nvSpPr>
          <p:cNvPr id="450" name="Google Shape;450;g2e5e7d4c1f0_0_279"/>
          <p:cNvSpPr txBox="1"/>
          <p:nvPr/>
        </p:nvSpPr>
        <p:spPr>
          <a:xfrm>
            <a:off x="4489550" y="3263625"/>
            <a:ext cx="423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-Function detect_disinformation(text) uses heuristics to detect potential disinformation based on entity types.</a:t>
            </a:r>
            <a:endParaRPr/>
          </a:p>
          <a:p>
            <a:pPr indent="0" lvl="0" marL="0" rtl="0" algn="l">
              <a:spcBef>
                <a:spcPts val="0"/>
              </a:spcBef>
              <a:spcAft>
                <a:spcPts val="0"/>
              </a:spcAft>
              <a:buNone/>
            </a:pPr>
            <a:r>
              <a:rPr lang="en"/>
              <a:t>-Resultant disinformation assessments are stored in df['disinformation_assessment'].</a:t>
            </a:r>
            <a:endParaRPr/>
          </a:p>
          <a:p>
            <a:pPr indent="0" lvl="0" marL="0" rtl="0" algn="l">
              <a:spcBef>
                <a:spcPts val="0"/>
              </a:spcBef>
              <a:spcAft>
                <a:spcPts val="0"/>
              </a:spcAft>
              <a:buNone/>
            </a:pPr>
            <a:r>
              <a:rPr lang="en"/>
              <a:t>-Value counts of disinformation assessments are printed.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e5e7d4c1f0_0_294"/>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Summarize user characteristics</a:t>
            </a:r>
            <a:endParaRPr>
              <a:solidFill>
                <a:schemeClr val="lt1"/>
              </a:solidFill>
            </a:endParaRPr>
          </a:p>
        </p:txBody>
      </p:sp>
      <p:pic>
        <p:nvPicPr>
          <p:cNvPr id="456" name="Google Shape;456;g2e5e7d4c1f0_0_294"/>
          <p:cNvPicPr preferRelativeResize="0"/>
          <p:nvPr/>
        </p:nvPicPr>
        <p:blipFill>
          <a:blip r:embed="rId3">
            <a:alphaModFix/>
          </a:blip>
          <a:stretch>
            <a:fillRect/>
          </a:stretch>
        </p:blipFill>
        <p:spPr>
          <a:xfrm>
            <a:off x="664626" y="1299600"/>
            <a:ext cx="2288175" cy="3585176"/>
          </a:xfrm>
          <a:prstGeom prst="rect">
            <a:avLst/>
          </a:prstGeom>
          <a:noFill/>
          <a:ln>
            <a:noFill/>
          </a:ln>
        </p:spPr>
      </p:pic>
      <p:pic>
        <p:nvPicPr>
          <p:cNvPr id="457" name="Google Shape;457;g2e5e7d4c1f0_0_294"/>
          <p:cNvPicPr preferRelativeResize="0"/>
          <p:nvPr/>
        </p:nvPicPr>
        <p:blipFill>
          <a:blip r:embed="rId4">
            <a:alphaModFix/>
          </a:blip>
          <a:stretch>
            <a:fillRect/>
          </a:stretch>
        </p:blipFill>
        <p:spPr>
          <a:xfrm>
            <a:off x="3725450" y="1522525"/>
            <a:ext cx="4698551" cy="1715550"/>
          </a:xfrm>
          <a:prstGeom prst="rect">
            <a:avLst/>
          </a:prstGeom>
          <a:noFill/>
          <a:ln>
            <a:noFill/>
          </a:ln>
        </p:spPr>
      </p:pic>
      <p:sp>
        <p:nvSpPr>
          <p:cNvPr id="458" name="Google Shape;458;g2e5e7d4c1f0_0_294"/>
          <p:cNvSpPr txBox="1"/>
          <p:nvPr/>
        </p:nvSpPr>
        <p:spPr>
          <a:xfrm>
            <a:off x="3906025" y="3382700"/>
            <a:ext cx="30000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SzPts val="1350"/>
              <a:buFont typeface="Roboto"/>
              <a:buChar char="●"/>
            </a:pPr>
            <a:r>
              <a:rPr lang="en" sz="1350">
                <a:latin typeface="Roboto"/>
                <a:ea typeface="Roboto"/>
                <a:cs typeface="Roboto"/>
                <a:sym typeface="Roboto"/>
              </a:rPr>
              <a:t>User Characteristics: Account type distribution, country-wise post count, total interactions count statistics, and engagement rate statistics.</a:t>
            </a:r>
            <a:endParaRPr sz="135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5e7d4c1f0_0_310"/>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ra Light"/>
                <a:ea typeface="Sora Light"/>
                <a:cs typeface="Sora Light"/>
                <a:sym typeface="Sora Light"/>
              </a:rPr>
              <a:t>Top 10 Influential Users</a:t>
            </a:r>
            <a:endParaRPr>
              <a:solidFill>
                <a:schemeClr val="lt1"/>
              </a:solidFill>
            </a:endParaRPr>
          </a:p>
        </p:txBody>
      </p:sp>
      <p:pic>
        <p:nvPicPr>
          <p:cNvPr id="464" name="Google Shape;464;g2e5e7d4c1f0_0_310"/>
          <p:cNvPicPr preferRelativeResize="0"/>
          <p:nvPr/>
        </p:nvPicPr>
        <p:blipFill>
          <a:blip r:embed="rId3">
            <a:alphaModFix/>
          </a:blip>
          <a:stretch>
            <a:fillRect/>
          </a:stretch>
        </p:blipFill>
        <p:spPr>
          <a:xfrm>
            <a:off x="1253987" y="2881575"/>
            <a:ext cx="4261479" cy="2090987"/>
          </a:xfrm>
          <a:prstGeom prst="rect">
            <a:avLst/>
          </a:prstGeom>
          <a:noFill/>
          <a:ln>
            <a:noFill/>
          </a:ln>
        </p:spPr>
      </p:pic>
      <p:pic>
        <p:nvPicPr>
          <p:cNvPr id="465" name="Google Shape;465;g2e5e7d4c1f0_0_310"/>
          <p:cNvPicPr preferRelativeResize="0"/>
          <p:nvPr/>
        </p:nvPicPr>
        <p:blipFill>
          <a:blip r:embed="rId4">
            <a:alphaModFix/>
          </a:blip>
          <a:stretch>
            <a:fillRect/>
          </a:stretch>
        </p:blipFill>
        <p:spPr>
          <a:xfrm>
            <a:off x="1254010" y="1193025"/>
            <a:ext cx="6772629" cy="1595400"/>
          </a:xfrm>
          <a:prstGeom prst="rect">
            <a:avLst/>
          </a:prstGeom>
          <a:noFill/>
          <a:ln>
            <a:noFill/>
          </a:ln>
        </p:spPr>
      </p:pic>
      <p:sp>
        <p:nvSpPr>
          <p:cNvPr id="466" name="Google Shape;466;g2e5e7d4c1f0_0_310"/>
          <p:cNvSpPr txBox="1"/>
          <p:nvPr/>
        </p:nvSpPr>
        <p:spPr>
          <a:xfrm>
            <a:off x="5825725" y="3077050"/>
            <a:ext cx="32415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SzPts val="1350"/>
              <a:buFont typeface="Roboto"/>
              <a:buChar char="●"/>
            </a:pPr>
            <a:r>
              <a:rPr lang="en" sz="1350">
                <a:latin typeface="Roboto"/>
                <a:ea typeface="Roboto"/>
                <a:cs typeface="Roboto"/>
                <a:sym typeface="Roboto"/>
              </a:rPr>
              <a:t>Top 10 Influential Users: The usernames and total interaction counts of the top 10 influential users.</a:t>
            </a:r>
            <a:endParaRPr sz="135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e5e7d4c1f0_0_325"/>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Overall summary</a:t>
            </a:r>
            <a:endParaRPr>
              <a:solidFill>
                <a:schemeClr val="lt1"/>
              </a:solidFill>
            </a:endParaRPr>
          </a:p>
        </p:txBody>
      </p:sp>
      <p:pic>
        <p:nvPicPr>
          <p:cNvPr id="472" name="Google Shape;472;g2e5e7d4c1f0_0_325"/>
          <p:cNvPicPr preferRelativeResize="0"/>
          <p:nvPr/>
        </p:nvPicPr>
        <p:blipFill>
          <a:blip r:embed="rId3">
            <a:alphaModFix/>
          </a:blip>
          <a:stretch>
            <a:fillRect/>
          </a:stretch>
        </p:blipFill>
        <p:spPr>
          <a:xfrm>
            <a:off x="5241475" y="1482450"/>
            <a:ext cx="3296524" cy="3338876"/>
          </a:xfrm>
          <a:prstGeom prst="rect">
            <a:avLst/>
          </a:prstGeom>
          <a:noFill/>
          <a:ln>
            <a:noFill/>
          </a:ln>
        </p:spPr>
      </p:pic>
      <p:pic>
        <p:nvPicPr>
          <p:cNvPr id="473" name="Google Shape;473;g2e5e7d4c1f0_0_325"/>
          <p:cNvPicPr preferRelativeResize="0"/>
          <p:nvPr/>
        </p:nvPicPr>
        <p:blipFill>
          <a:blip r:embed="rId4">
            <a:alphaModFix/>
          </a:blip>
          <a:stretch>
            <a:fillRect/>
          </a:stretch>
        </p:blipFill>
        <p:spPr>
          <a:xfrm>
            <a:off x="468826" y="1585950"/>
            <a:ext cx="4286250" cy="1752600"/>
          </a:xfrm>
          <a:prstGeom prst="rect">
            <a:avLst/>
          </a:prstGeom>
          <a:noFill/>
          <a:ln>
            <a:noFill/>
          </a:ln>
        </p:spPr>
      </p:pic>
      <p:sp>
        <p:nvSpPr>
          <p:cNvPr id="474" name="Google Shape;474;g2e5e7d4c1f0_0_325"/>
          <p:cNvSpPr txBox="1"/>
          <p:nvPr/>
        </p:nvSpPr>
        <p:spPr>
          <a:xfrm>
            <a:off x="878675" y="3618025"/>
            <a:ext cx="30000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Dataset summary: Information about the dataset and its descriptive statistics.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e5efb08c92_1_13"/>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Engagement Analysis</a:t>
            </a:r>
            <a:endParaRPr>
              <a:solidFill>
                <a:schemeClr val="lt1"/>
              </a:solidFill>
            </a:endParaRPr>
          </a:p>
        </p:txBody>
      </p:sp>
      <p:pic>
        <p:nvPicPr>
          <p:cNvPr id="480" name="Google Shape;480;g2e5efb08c92_1_13"/>
          <p:cNvPicPr preferRelativeResize="0"/>
          <p:nvPr/>
        </p:nvPicPr>
        <p:blipFill>
          <a:blip r:embed="rId3">
            <a:alphaModFix/>
          </a:blip>
          <a:stretch>
            <a:fillRect/>
          </a:stretch>
        </p:blipFill>
        <p:spPr>
          <a:xfrm>
            <a:off x="944075" y="2683125"/>
            <a:ext cx="4723801" cy="2289850"/>
          </a:xfrm>
          <a:prstGeom prst="rect">
            <a:avLst/>
          </a:prstGeom>
          <a:noFill/>
          <a:ln>
            <a:noFill/>
          </a:ln>
        </p:spPr>
      </p:pic>
      <p:pic>
        <p:nvPicPr>
          <p:cNvPr id="481" name="Google Shape;481;g2e5efb08c92_1_13"/>
          <p:cNvPicPr preferRelativeResize="0"/>
          <p:nvPr/>
        </p:nvPicPr>
        <p:blipFill>
          <a:blip r:embed="rId4">
            <a:alphaModFix/>
          </a:blip>
          <a:stretch>
            <a:fillRect/>
          </a:stretch>
        </p:blipFill>
        <p:spPr>
          <a:xfrm>
            <a:off x="944075" y="1197850"/>
            <a:ext cx="5572401" cy="1414850"/>
          </a:xfrm>
          <a:prstGeom prst="rect">
            <a:avLst/>
          </a:prstGeom>
          <a:noFill/>
          <a:ln>
            <a:noFill/>
          </a:ln>
        </p:spPr>
      </p:pic>
      <p:sp>
        <p:nvSpPr>
          <p:cNvPr id="482" name="Google Shape;482;g2e5efb08c92_1_13"/>
          <p:cNvSpPr txBox="1"/>
          <p:nvPr/>
        </p:nvSpPr>
        <p:spPr>
          <a:xfrm>
            <a:off x="6002950" y="2941575"/>
            <a:ext cx="2635800" cy="1285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Average engagement rate: {average_engagement_rate}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Top 10 most engaging posts: The text and engagement rate of the top 10 most engaging posts.</a:t>
            </a:r>
            <a:endParaRPr sz="1000">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Sora Light"/>
              <a:ea typeface="Sora Light"/>
              <a:cs typeface="Sora Light"/>
              <a:sym typeface="Sora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e5efb08c92_1_1"/>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Geographical Analysis</a:t>
            </a:r>
            <a:endParaRPr>
              <a:solidFill>
                <a:schemeClr val="lt1"/>
              </a:solidFill>
            </a:endParaRPr>
          </a:p>
        </p:txBody>
      </p:sp>
      <p:pic>
        <p:nvPicPr>
          <p:cNvPr id="488" name="Google Shape;488;g2e5efb08c92_1_1"/>
          <p:cNvPicPr preferRelativeResize="0"/>
          <p:nvPr/>
        </p:nvPicPr>
        <p:blipFill>
          <a:blip r:embed="rId3">
            <a:alphaModFix/>
          </a:blip>
          <a:stretch>
            <a:fillRect/>
          </a:stretch>
        </p:blipFill>
        <p:spPr>
          <a:xfrm>
            <a:off x="908375" y="1174175"/>
            <a:ext cx="2024588" cy="3881624"/>
          </a:xfrm>
          <a:prstGeom prst="rect">
            <a:avLst/>
          </a:prstGeom>
          <a:noFill/>
          <a:ln>
            <a:noFill/>
          </a:ln>
        </p:spPr>
      </p:pic>
      <p:pic>
        <p:nvPicPr>
          <p:cNvPr id="489" name="Google Shape;489;g2e5efb08c92_1_1"/>
          <p:cNvPicPr preferRelativeResize="0"/>
          <p:nvPr/>
        </p:nvPicPr>
        <p:blipFill>
          <a:blip r:embed="rId4">
            <a:alphaModFix/>
          </a:blip>
          <a:stretch>
            <a:fillRect/>
          </a:stretch>
        </p:blipFill>
        <p:spPr>
          <a:xfrm>
            <a:off x="3056315" y="1174175"/>
            <a:ext cx="3031374" cy="2529750"/>
          </a:xfrm>
          <a:prstGeom prst="rect">
            <a:avLst/>
          </a:prstGeom>
          <a:noFill/>
          <a:ln>
            <a:noFill/>
          </a:ln>
        </p:spPr>
      </p:pic>
      <p:sp>
        <p:nvSpPr>
          <p:cNvPr id="490" name="Google Shape;490;g2e5efb08c92_1_1"/>
          <p:cNvSpPr txBox="1"/>
          <p:nvPr/>
        </p:nvSpPr>
        <p:spPr>
          <a:xfrm>
            <a:off x="6144000" y="17003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Number of unique countries: {number_of_unique_countries}</a:t>
            </a:r>
            <a:endParaRPr/>
          </a:p>
          <a:p>
            <a:pPr indent="0" lvl="0" marL="0" rtl="0" algn="l">
              <a:spcBef>
                <a:spcPts val="0"/>
              </a:spcBef>
              <a:spcAft>
                <a:spcPts val="0"/>
              </a:spcAft>
              <a:buNone/>
            </a:pPr>
            <a:r>
              <a:rPr lang="en"/>
              <a:t>Top 30 Countries: Value counts of the top 30 countries.</a:t>
            </a:r>
            <a:endParaRPr/>
          </a:p>
          <a:p>
            <a:pPr indent="0" lvl="0" marL="0" rtl="0" algn="l">
              <a:spcBef>
                <a:spcPts val="0"/>
              </a:spcBef>
              <a:spcAft>
                <a:spcPts val="0"/>
              </a:spcAft>
              <a:buNone/>
            </a:pPr>
            <a:r>
              <a:rPr lang="en"/>
              <a:t>Bar plot showing the top 30 countries and their counts.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e5e9c98238_0_154"/>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Account Age Analysis</a:t>
            </a:r>
            <a:endParaRPr>
              <a:solidFill>
                <a:schemeClr val="lt1"/>
              </a:solidFill>
            </a:endParaRPr>
          </a:p>
        </p:txBody>
      </p:sp>
      <p:pic>
        <p:nvPicPr>
          <p:cNvPr id="496" name="Google Shape;496;g2e5e9c98238_0_154"/>
          <p:cNvPicPr preferRelativeResize="0"/>
          <p:nvPr/>
        </p:nvPicPr>
        <p:blipFill>
          <a:blip r:embed="rId3">
            <a:alphaModFix/>
          </a:blip>
          <a:stretch>
            <a:fillRect/>
          </a:stretch>
        </p:blipFill>
        <p:spPr>
          <a:xfrm>
            <a:off x="4641450" y="1615650"/>
            <a:ext cx="4336800" cy="3331225"/>
          </a:xfrm>
          <a:prstGeom prst="rect">
            <a:avLst/>
          </a:prstGeom>
          <a:noFill/>
          <a:ln>
            <a:noFill/>
          </a:ln>
        </p:spPr>
      </p:pic>
      <p:pic>
        <p:nvPicPr>
          <p:cNvPr id="497" name="Google Shape;497;g2e5e9c98238_0_154"/>
          <p:cNvPicPr preferRelativeResize="0"/>
          <p:nvPr/>
        </p:nvPicPr>
        <p:blipFill>
          <a:blip r:embed="rId4">
            <a:alphaModFix/>
          </a:blip>
          <a:stretch>
            <a:fillRect/>
          </a:stretch>
        </p:blipFill>
        <p:spPr>
          <a:xfrm>
            <a:off x="281725" y="1615649"/>
            <a:ext cx="4178724" cy="1200175"/>
          </a:xfrm>
          <a:prstGeom prst="rect">
            <a:avLst/>
          </a:prstGeom>
          <a:noFill/>
          <a:ln>
            <a:noFill/>
          </a:ln>
        </p:spPr>
      </p:pic>
      <p:sp>
        <p:nvSpPr>
          <p:cNvPr id="498" name="Google Shape;498;g2e5e9c98238_0_154"/>
          <p:cNvSpPr txBox="1"/>
          <p:nvPr/>
        </p:nvSpPr>
        <p:spPr>
          <a:xfrm>
            <a:off x="627625" y="3027300"/>
            <a:ext cx="367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Average account age: {average_account_age} days</a:t>
            </a:r>
            <a:endParaRPr/>
          </a:p>
          <a:p>
            <a:pPr indent="0" lvl="0" marL="0" rtl="0" algn="l">
              <a:spcBef>
                <a:spcPts val="0"/>
              </a:spcBef>
              <a:spcAft>
                <a:spcPts val="0"/>
              </a:spcAft>
              <a:buNone/>
            </a:pPr>
            <a:r>
              <a:rPr lang="en"/>
              <a:t>-Account Age Distribution: Histogram plot of account ages (days)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2e5efb08c92_1_27"/>
          <p:cNvSpPr txBox="1"/>
          <p:nvPr>
            <p:ph type="title"/>
          </p:nvPr>
        </p:nvSpPr>
        <p:spPr>
          <a:xfrm>
            <a:off x="720000" y="38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solidFill>
                  <a:schemeClr val="lt1"/>
                </a:solidFill>
              </a:rPr>
              <a:t>Disinformation assessment</a:t>
            </a:r>
            <a:endParaRPr>
              <a:solidFill>
                <a:schemeClr val="lt1"/>
              </a:solidFill>
            </a:endParaRPr>
          </a:p>
        </p:txBody>
      </p:sp>
      <p:pic>
        <p:nvPicPr>
          <p:cNvPr id="504" name="Google Shape;504;g2e5efb08c92_1_27"/>
          <p:cNvPicPr preferRelativeResize="0"/>
          <p:nvPr/>
        </p:nvPicPr>
        <p:blipFill>
          <a:blip r:embed="rId3">
            <a:alphaModFix/>
          </a:blip>
          <a:stretch>
            <a:fillRect/>
          </a:stretch>
        </p:blipFill>
        <p:spPr>
          <a:xfrm>
            <a:off x="451775" y="2684113"/>
            <a:ext cx="3324225" cy="2238375"/>
          </a:xfrm>
          <a:prstGeom prst="rect">
            <a:avLst/>
          </a:prstGeom>
          <a:noFill/>
          <a:ln>
            <a:noFill/>
          </a:ln>
        </p:spPr>
      </p:pic>
      <p:pic>
        <p:nvPicPr>
          <p:cNvPr id="505" name="Google Shape;505;g2e5efb08c92_1_27"/>
          <p:cNvPicPr preferRelativeResize="0"/>
          <p:nvPr/>
        </p:nvPicPr>
        <p:blipFill>
          <a:blip r:embed="rId4">
            <a:alphaModFix/>
          </a:blip>
          <a:stretch>
            <a:fillRect/>
          </a:stretch>
        </p:blipFill>
        <p:spPr>
          <a:xfrm>
            <a:off x="451775" y="1405500"/>
            <a:ext cx="6040749" cy="1121650"/>
          </a:xfrm>
          <a:prstGeom prst="rect">
            <a:avLst/>
          </a:prstGeom>
          <a:noFill/>
          <a:ln>
            <a:noFill/>
          </a:ln>
        </p:spPr>
      </p:pic>
      <p:sp>
        <p:nvSpPr>
          <p:cNvPr id="506" name="Google Shape;506;g2e5efb08c92_1_27"/>
          <p:cNvSpPr txBox="1"/>
          <p:nvPr/>
        </p:nvSpPr>
        <p:spPr>
          <a:xfrm>
            <a:off x="4046300" y="2903750"/>
            <a:ext cx="428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Disinformation assessment: Value counts of the disinformation assessment category.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2"/>
          <p:cNvSpPr txBox="1"/>
          <p:nvPr>
            <p:ph type="title"/>
          </p:nvPr>
        </p:nvSpPr>
        <p:spPr>
          <a:xfrm>
            <a:off x="700075" y="2334000"/>
            <a:ext cx="7785000" cy="150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000">
                <a:solidFill>
                  <a:schemeClr val="dk1"/>
                </a:solidFill>
                <a:latin typeface="Arial"/>
                <a:ea typeface="Arial"/>
                <a:cs typeface="Arial"/>
                <a:sym typeface="Arial"/>
              </a:rPr>
              <a:t>Challenges and Limitations</a:t>
            </a:r>
            <a:endParaRPr sz="4000">
              <a:solidFill>
                <a:schemeClr val="dk1"/>
              </a:solidFill>
              <a:latin typeface="Sora ExtraBold"/>
              <a:ea typeface="Sora ExtraBold"/>
              <a:cs typeface="Sora ExtraBold"/>
              <a:sym typeface="Sora ExtraBold"/>
            </a:endParaRPr>
          </a:p>
        </p:txBody>
      </p:sp>
      <p:sp>
        <p:nvSpPr>
          <p:cNvPr id="512" name="Google Shape;512;p12"/>
          <p:cNvSpPr/>
          <p:nvPr/>
        </p:nvSpPr>
        <p:spPr>
          <a:xfrm>
            <a:off x="1767500" y="1528119"/>
            <a:ext cx="502200" cy="7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513" name="Google Shape;513;p12"/>
          <p:cNvSpPr/>
          <p:nvPr/>
        </p:nvSpPr>
        <p:spPr>
          <a:xfrm>
            <a:off x="6983425" y="1528119"/>
            <a:ext cx="502200" cy="74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rot="10800000">
            <a:off x="420125" y="569974"/>
            <a:ext cx="895800" cy="895800"/>
          </a:xfrm>
          <a:prstGeom prst="donut">
            <a:avLst>
              <a:gd fmla="val 25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515" name="Google Shape;515;p12"/>
          <p:cNvSpPr/>
          <p:nvPr/>
        </p:nvSpPr>
        <p:spPr>
          <a:xfrm>
            <a:off x="8005200" y="166000"/>
            <a:ext cx="738000" cy="738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p:nvPr/>
        </p:nvSpPr>
        <p:spPr>
          <a:xfrm>
            <a:off x="7932250" y="287900"/>
            <a:ext cx="993300" cy="993300"/>
          </a:xfrm>
          <a:prstGeom prst="donut">
            <a:avLst>
              <a:gd fmla="val 25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5226350" y="4015575"/>
            <a:ext cx="926100" cy="800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236825" y="4079900"/>
            <a:ext cx="1012800" cy="1012800"/>
          </a:xfrm>
          <a:prstGeom prst="diamond">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txBox="1"/>
          <p:nvPr>
            <p:ph idx="4294967295" type="subTitle"/>
          </p:nvPr>
        </p:nvSpPr>
        <p:spPr>
          <a:xfrm>
            <a:off x="1221775" y="1673975"/>
            <a:ext cx="3325200" cy="20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dataset covers a range of topics related to the UCLA protests, including the reasons for the protests, the actions taken by protesters, and the responses from the university administration and other stakeholders.</a:t>
            </a:r>
            <a:endParaRPr/>
          </a:p>
        </p:txBody>
      </p:sp>
      <p:sp>
        <p:nvSpPr>
          <p:cNvPr id="185" name="Google Shape;185;p5"/>
          <p:cNvSpPr txBox="1"/>
          <p:nvPr/>
        </p:nvSpPr>
        <p:spPr>
          <a:xfrm>
            <a:off x="743050" y="1073675"/>
            <a:ext cx="3000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accent1"/>
                </a:solidFill>
                <a:latin typeface="Sora SemiBold"/>
                <a:ea typeface="Sora SemiBold"/>
                <a:cs typeface="Sora SemiBold"/>
                <a:sym typeface="Sora SemiBold"/>
              </a:rPr>
              <a:t>03</a:t>
            </a:r>
            <a:endParaRPr b="0" i="0" sz="2700" u="none" cap="none" strike="noStrike">
              <a:solidFill>
                <a:schemeClr val="accent1"/>
              </a:solidFill>
              <a:latin typeface="Sora SemiBold"/>
              <a:ea typeface="Sora SemiBold"/>
              <a:cs typeface="Sora SemiBold"/>
              <a:sym typeface="Sora SemiBold"/>
            </a:endParaRPr>
          </a:p>
        </p:txBody>
      </p:sp>
      <p:sp>
        <p:nvSpPr>
          <p:cNvPr id="186" name="Google Shape;186;p5"/>
          <p:cNvSpPr txBox="1"/>
          <p:nvPr>
            <p:ph idx="4294967295" type="title"/>
          </p:nvPr>
        </p:nvSpPr>
        <p:spPr>
          <a:xfrm>
            <a:off x="5358200" y="1449725"/>
            <a:ext cx="3892800" cy="193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
                <a:solidFill>
                  <a:schemeClr val="lt1"/>
                </a:solidFill>
                <a:latin typeface="Sora"/>
                <a:ea typeface="Sora"/>
                <a:cs typeface="Sora"/>
                <a:sym typeface="Sora"/>
              </a:rPr>
              <a:t>Dataset Characteristics</a:t>
            </a:r>
            <a:endParaRPr b="1">
              <a:solidFill>
                <a:schemeClr val="lt1"/>
              </a:solidFill>
              <a:latin typeface="Sora"/>
              <a:ea typeface="Sora"/>
              <a:cs typeface="Sora"/>
              <a:sym typeface="Sora"/>
            </a:endParaRPr>
          </a:p>
          <a:p>
            <a:pPr indent="0" lvl="0" marL="0" rtl="0" algn="ctr">
              <a:lnSpc>
                <a:spcPct val="100000"/>
              </a:lnSpc>
              <a:spcBef>
                <a:spcPts val="0"/>
              </a:spcBef>
              <a:spcAft>
                <a:spcPts val="0"/>
              </a:spcAft>
              <a:buSzPts val="3500"/>
              <a:buNone/>
            </a:pPr>
            <a:r>
              <a:t/>
            </a:r>
            <a:endParaRPr b="1">
              <a:solidFill>
                <a:schemeClr val="lt1"/>
              </a:solidFill>
              <a:latin typeface="Sora"/>
              <a:ea typeface="Sora"/>
              <a:cs typeface="Sora"/>
              <a:sym typeface="Sora"/>
            </a:endParaRPr>
          </a:p>
          <a:p>
            <a:pPr indent="0" lvl="0" marL="0" rtl="0" algn="ctr">
              <a:lnSpc>
                <a:spcPct val="100000"/>
              </a:lnSpc>
              <a:spcBef>
                <a:spcPts val="0"/>
              </a:spcBef>
              <a:spcAft>
                <a:spcPts val="0"/>
              </a:spcAft>
              <a:buSzPts val="3500"/>
              <a:buNone/>
            </a:pPr>
            <a:r>
              <a:t/>
            </a:r>
            <a:endParaRPr b="1">
              <a:solidFill>
                <a:schemeClr val="lt1"/>
              </a:solidFill>
              <a:latin typeface="Sora"/>
              <a:ea typeface="Sora"/>
              <a:cs typeface="Sora"/>
              <a:sym typeface="Sor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e5efb08c92_1_44"/>
          <p:cNvSpPr txBox="1"/>
          <p:nvPr/>
        </p:nvSpPr>
        <p:spPr>
          <a:xfrm>
            <a:off x="1099550" y="931775"/>
            <a:ext cx="7570200" cy="22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Sora Light"/>
                <a:ea typeface="Sora Light"/>
                <a:cs typeface="Sora Light"/>
                <a:sym typeface="Sora Light"/>
              </a:rPr>
              <a:t>             Thank you</a:t>
            </a:r>
            <a:endParaRPr sz="5000">
              <a:solidFill>
                <a:schemeClr val="dk1"/>
              </a:solidFill>
              <a:latin typeface="Sora Light"/>
              <a:ea typeface="Sora Light"/>
              <a:cs typeface="Sora Light"/>
              <a:sym typeface="Sor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ph type="title"/>
          </p:nvPr>
        </p:nvSpPr>
        <p:spPr>
          <a:xfrm>
            <a:off x="5130925" y="1289675"/>
            <a:ext cx="41604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accent1"/>
                </a:solidFill>
              </a:rPr>
              <a:t>Data Preprocessing</a:t>
            </a:r>
            <a:endParaRPr>
              <a:solidFill>
                <a:schemeClr val="accent1"/>
              </a:solidFill>
              <a:latin typeface="Sora ExtraBold"/>
              <a:ea typeface="Sora ExtraBold"/>
              <a:cs typeface="Sora ExtraBold"/>
              <a:sym typeface="Sora ExtraBold"/>
            </a:endParaRPr>
          </a:p>
        </p:txBody>
      </p:sp>
      <p:sp>
        <p:nvSpPr>
          <p:cNvPr id="192" name="Google Shape;192;p6"/>
          <p:cNvSpPr/>
          <p:nvPr/>
        </p:nvSpPr>
        <p:spPr>
          <a:xfrm rot="2700000">
            <a:off x="5311373" y="5241"/>
            <a:ext cx="1064054" cy="1064054"/>
          </a:xfrm>
          <a:prstGeom prst="plus">
            <a:avLst>
              <a:gd fmla="val 37334"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a:off x="7803950" y="3990300"/>
            <a:ext cx="801600" cy="801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txBox="1"/>
          <p:nvPr>
            <p:ph idx="1" type="subTitle"/>
          </p:nvPr>
        </p:nvSpPr>
        <p:spPr>
          <a:xfrm>
            <a:off x="5091000" y="2829425"/>
            <a:ext cx="2916000" cy="1291800"/>
          </a:xfrm>
          <a:prstGeom prst="rect">
            <a:avLst/>
          </a:prstGeom>
          <a:noFill/>
          <a:ln>
            <a:noFill/>
          </a:ln>
        </p:spPr>
        <p:txBody>
          <a:bodyPr anchorCtr="0" anchor="ctr" bIns="91425" lIns="457200" spcFirstLastPara="1" rIns="457200" wrap="square" tIns="91425">
            <a:noAutofit/>
          </a:bodyPr>
          <a:lstStyle/>
          <a:p>
            <a:pPr indent="0" lvl="0" marL="0" rtl="0" algn="l">
              <a:lnSpc>
                <a:spcPct val="130000"/>
              </a:lnSpc>
              <a:spcBef>
                <a:spcPts val="0"/>
              </a:spcBef>
              <a:spcAft>
                <a:spcPts val="0"/>
              </a:spcAft>
              <a:buSzPts val="1400"/>
              <a:buNone/>
            </a:pPr>
            <a:r>
              <a:rPr lang="en"/>
              <a:t>Handling missing values: Identified and addressed missing values in the dataset, particularly in fields like user description, location, and media URL.</a:t>
            </a:r>
            <a:endParaRPr/>
          </a:p>
        </p:txBody>
      </p:sp>
      <p:pic>
        <p:nvPicPr>
          <p:cNvPr id="195" name="Google Shape;195;p6"/>
          <p:cNvPicPr preferRelativeResize="0"/>
          <p:nvPr/>
        </p:nvPicPr>
        <p:blipFill>
          <a:blip r:embed="rId3">
            <a:alphaModFix/>
          </a:blip>
          <a:stretch>
            <a:fillRect/>
          </a:stretch>
        </p:blipFill>
        <p:spPr>
          <a:xfrm>
            <a:off x="615325" y="211912"/>
            <a:ext cx="3512775" cy="4719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4581800" y="993525"/>
            <a:ext cx="4851900" cy="142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solidFill>
                  <a:schemeClr val="accent1"/>
                </a:solidFill>
              </a:rPr>
              <a:t>Data Preprocessing</a:t>
            </a:r>
            <a:endParaRPr>
              <a:solidFill>
                <a:schemeClr val="accent1"/>
              </a:solidFill>
              <a:latin typeface="Sora ExtraBold"/>
              <a:ea typeface="Sora ExtraBold"/>
              <a:cs typeface="Sora ExtraBold"/>
              <a:sym typeface="Sora ExtraBold"/>
            </a:endParaRPr>
          </a:p>
          <a:p>
            <a:pPr indent="0" lvl="0" marL="0" rtl="0" algn="ctr">
              <a:lnSpc>
                <a:spcPct val="100000"/>
              </a:lnSpc>
              <a:spcBef>
                <a:spcPts val="0"/>
              </a:spcBef>
              <a:spcAft>
                <a:spcPts val="0"/>
              </a:spcAft>
              <a:buSzPts val="3500"/>
              <a:buNone/>
            </a:pPr>
            <a:r>
              <a:t/>
            </a:r>
            <a:endParaRPr>
              <a:solidFill>
                <a:schemeClr val="accent3"/>
              </a:solidFill>
            </a:endParaRPr>
          </a:p>
        </p:txBody>
      </p:sp>
      <p:sp>
        <p:nvSpPr>
          <p:cNvPr id="201" name="Google Shape;201;p7"/>
          <p:cNvSpPr txBox="1"/>
          <p:nvPr/>
        </p:nvSpPr>
        <p:spPr>
          <a:xfrm flipH="1">
            <a:off x="244400" y="764925"/>
            <a:ext cx="4165800" cy="18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Sora SemiBold"/>
                <a:ea typeface="Sora SemiBold"/>
                <a:cs typeface="Sora SemiBold"/>
                <a:sym typeface="Sora SemiBold"/>
              </a:rPr>
              <a:t>Handling missing values</a:t>
            </a:r>
            <a:endParaRPr b="0" i="0" sz="2000" u="none" cap="none" strike="noStrike">
              <a:solidFill>
                <a:schemeClr val="lt1"/>
              </a:solidFill>
              <a:latin typeface="Sora SemiBold"/>
              <a:ea typeface="Sora SemiBold"/>
              <a:cs typeface="Sora SemiBold"/>
              <a:sym typeface="Sora SemiBo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Sora Light"/>
                <a:ea typeface="Sora Light"/>
                <a:cs typeface="Sora Light"/>
                <a:sym typeface="Sora Light"/>
              </a:rPr>
              <a:t>Identified and addressed missing values in the dataset, particularly in fields like user description, location, and media URL.</a:t>
            </a:r>
            <a:endParaRPr b="0" i="0" sz="1400" u="none" cap="none" strike="noStrike">
              <a:solidFill>
                <a:schemeClr val="lt1"/>
              </a:solidFill>
              <a:latin typeface="Sora Light"/>
              <a:ea typeface="Sora Light"/>
              <a:cs typeface="Sora Light"/>
              <a:sym typeface="Sora Light"/>
            </a:endParaRPr>
          </a:p>
        </p:txBody>
      </p:sp>
      <p:sp>
        <p:nvSpPr>
          <p:cNvPr id="202" name="Google Shape;202;p7"/>
          <p:cNvSpPr txBox="1"/>
          <p:nvPr/>
        </p:nvSpPr>
        <p:spPr>
          <a:xfrm flipH="1">
            <a:off x="244400" y="2648617"/>
            <a:ext cx="4541700" cy="11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Sora SemiBold"/>
                <a:ea typeface="Sora SemiBold"/>
                <a:cs typeface="Sora SemiBold"/>
                <a:sym typeface="Sora SemiBold"/>
              </a:rPr>
              <a:t>Cleaning and formatting</a:t>
            </a:r>
            <a:endParaRPr b="0" i="0" sz="2000" u="none" cap="none" strike="noStrike">
              <a:solidFill>
                <a:schemeClr val="lt1"/>
              </a:solidFill>
              <a:latin typeface="Sora SemiBold"/>
              <a:ea typeface="Sora SemiBold"/>
              <a:cs typeface="Sora SemiBold"/>
              <a:sym typeface="Sora SemiBo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Sora Light"/>
                <a:ea typeface="Sora Light"/>
                <a:cs typeface="Sora Light"/>
                <a:sym typeface="Sora Light"/>
              </a:rPr>
              <a:t>Cleaned and standardized the data, such as removing duplicates, handling inconsistencies in column names, and converting data types as needed.</a:t>
            </a:r>
            <a:endParaRPr b="0" i="0" sz="1400" u="none" cap="none" strike="noStrike">
              <a:solidFill>
                <a:schemeClr val="lt1"/>
              </a:solidFill>
              <a:latin typeface="Sora Light"/>
              <a:ea typeface="Sora Light"/>
              <a:cs typeface="Sora Light"/>
              <a:sym typeface="Sora Light"/>
            </a:endParaRPr>
          </a:p>
        </p:txBody>
      </p:sp>
      <p:sp>
        <p:nvSpPr>
          <p:cNvPr id="203" name="Google Shape;203;p7"/>
          <p:cNvSpPr/>
          <p:nvPr/>
        </p:nvSpPr>
        <p:spPr>
          <a:xfrm rot="10800000">
            <a:off x="5340700" y="-241200"/>
            <a:ext cx="1280100" cy="1280100"/>
          </a:xfrm>
          <a:prstGeom prst="blockArc">
            <a:avLst>
              <a:gd fmla="val 10800000" name="adj1"/>
              <a:gd fmla="val 0" name="adj2"/>
              <a:gd fmla="val 25000" name="adj3"/>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7"/>
          <p:cNvSpPr/>
          <p:nvPr/>
        </p:nvSpPr>
        <p:spPr>
          <a:xfrm rot="-5400000">
            <a:off x="7601925" y="3882800"/>
            <a:ext cx="1002000" cy="8667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txBox="1"/>
          <p:nvPr/>
        </p:nvSpPr>
        <p:spPr>
          <a:xfrm>
            <a:off x="5088700" y="2301075"/>
            <a:ext cx="41103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B59089"/>
                </a:solidFill>
                <a:latin typeface="Sora Light"/>
                <a:ea typeface="Sora Light"/>
                <a:cs typeface="Sora Light"/>
                <a:sym typeface="Sora Light"/>
              </a:rPr>
              <a:t>Extracting additional features</a:t>
            </a:r>
            <a:endParaRPr b="0" i="0" sz="2000" u="none" cap="none" strike="noStrike">
              <a:solidFill>
                <a:srgbClr val="B59089"/>
              </a:solidFill>
              <a:latin typeface="Sora Light"/>
              <a:ea typeface="Sora Light"/>
              <a:cs typeface="Sora Light"/>
              <a:sym typeface="Sora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Sora Light"/>
                <a:ea typeface="Sora Light"/>
                <a:cs typeface="Sora Light"/>
                <a:sym typeface="Sora Light"/>
              </a:rPr>
              <a:t>Derived additional features from the existing data, such as sentiment scores, hashtag usage, and user influence metrics.</a:t>
            </a:r>
            <a:endParaRPr b="0" i="0" sz="1400" u="none" cap="none" strike="noStrike">
              <a:solidFill>
                <a:schemeClr val="dk1"/>
              </a:solidFill>
              <a:latin typeface="Sora Light"/>
              <a:ea typeface="Sora Light"/>
              <a:cs typeface="Sora Light"/>
              <a:sym typeface="Sora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p:nvPr/>
        </p:nvSpPr>
        <p:spPr>
          <a:xfrm>
            <a:off x="7932250" y="3855800"/>
            <a:ext cx="993300" cy="9933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txBox="1"/>
          <p:nvPr/>
        </p:nvSpPr>
        <p:spPr>
          <a:xfrm>
            <a:off x="4903400" y="1394075"/>
            <a:ext cx="4022100" cy="11082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Sora"/>
                <a:ea typeface="Sora"/>
                <a:cs typeface="Sora"/>
                <a:sym typeface="Sora"/>
              </a:rPr>
              <a:t>Research Approach</a:t>
            </a:r>
            <a:endParaRPr sz="3000">
              <a:solidFill>
                <a:schemeClr val="dk1"/>
              </a:solidFill>
              <a:latin typeface="Sora Light"/>
              <a:ea typeface="Sora Light"/>
              <a:cs typeface="Sora Light"/>
              <a:sym typeface="Sora Light"/>
            </a:endParaRPr>
          </a:p>
        </p:txBody>
      </p:sp>
      <p:sp>
        <p:nvSpPr>
          <p:cNvPr id="212" name="Google Shape;212;p8"/>
          <p:cNvSpPr txBox="1"/>
          <p:nvPr/>
        </p:nvSpPr>
        <p:spPr>
          <a:xfrm>
            <a:off x="428175" y="1394075"/>
            <a:ext cx="4209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Sora Light"/>
                <a:ea typeface="Sora Light"/>
                <a:cs typeface="Sora Light"/>
                <a:sym typeface="Sora Light"/>
              </a:rPr>
              <a:t>This project adopted a mixed-methods approach, combining quantitative and qualitative analyses to gain a comprehensive understanding of the UCLA protest-related tweets.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6" name="Shape 216"/>
        <p:cNvGrpSpPr/>
        <p:nvPr/>
      </p:nvGrpSpPr>
      <p:grpSpPr>
        <a:xfrm>
          <a:off x="0" y="0"/>
          <a:ext cx="0" cy="0"/>
          <a:chOff x="0" y="0"/>
          <a:chExt cx="0" cy="0"/>
        </a:xfrm>
      </p:grpSpPr>
      <p:sp>
        <p:nvSpPr>
          <p:cNvPr id="217" name="Google Shape;217;p13"/>
          <p:cNvSpPr txBox="1"/>
          <p:nvPr>
            <p:ph type="title"/>
          </p:nvPr>
        </p:nvSpPr>
        <p:spPr>
          <a:xfrm>
            <a:off x="751350" y="462650"/>
            <a:ext cx="77850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ra"/>
                <a:ea typeface="Sora"/>
                <a:cs typeface="Sora"/>
                <a:sym typeface="Sora"/>
              </a:rPr>
              <a:t>Research Approach</a:t>
            </a:r>
            <a:endParaRPr>
              <a:latin typeface="Sora"/>
              <a:ea typeface="Sora"/>
              <a:cs typeface="Sora"/>
              <a:sym typeface="Sora"/>
            </a:endParaRPr>
          </a:p>
        </p:txBody>
      </p:sp>
      <p:sp>
        <p:nvSpPr>
          <p:cNvPr id="218" name="Google Shape;218;p13"/>
          <p:cNvSpPr txBox="1"/>
          <p:nvPr/>
        </p:nvSpPr>
        <p:spPr>
          <a:xfrm>
            <a:off x="751350" y="1398100"/>
            <a:ext cx="7494600" cy="357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rPr>
              <a:t>1.Exploratory Data Analysis (EDA)</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 sz="2000">
                <a:solidFill>
                  <a:schemeClr val="dk1"/>
                </a:solidFill>
              </a:rPr>
              <a:t>2.Identifying Narratives and Topic</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 sz="2000">
                <a:solidFill>
                  <a:schemeClr val="dk1"/>
                </a:solidFill>
              </a:rPr>
              <a:t>3.Identifying Key Opinion Leader</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 sz="2000">
                <a:solidFill>
                  <a:schemeClr val="dk1"/>
                </a:solidFill>
              </a:rPr>
              <a:t>4.User Characterization</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 sz="2000">
                <a:solidFill>
                  <a:schemeClr val="dk1"/>
                </a:solidFill>
              </a:rPr>
              <a:t>5.Assessing Potential Disinfo</a:t>
            </a:r>
            <a:r>
              <a:rPr lang="en" sz="2000">
                <a:solidFill>
                  <a:schemeClr val="dk1"/>
                </a:solidFill>
              </a:rPr>
              <a:t>r</a:t>
            </a:r>
            <a:r>
              <a:rPr lang="en" sz="2000">
                <a:solidFill>
                  <a:schemeClr val="dk1"/>
                </a:solidFill>
              </a:rPr>
              <a:t>mation</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 sz="2000">
                <a:solidFill>
                  <a:schemeClr val="dk1"/>
                </a:solidFill>
              </a:rPr>
              <a:t>6.Reporting and Interpretation</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for Social Media MK Plan by Slidesgo">
  <a:themeElements>
    <a:clrScheme name="Simple Light">
      <a:dk1>
        <a:srgbClr val="281F12"/>
      </a:dk1>
      <a:lt1>
        <a:srgbClr val="EEF0E9"/>
      </a:lt1>
      <a:dk2>
        <a:srgbClr val="48392E"/>
      </a:dk2>
      <a:lt2>
        <a:srgbClr val="B1B4A6"/>
      </a:lt2>
      <a:accent1>
        <a:srgbClr val="935C3B"/>
      </a:accent1>
      <a:accent2>
        <a:srgbClr val="B59089"/>
      </a:accent2>
      <a:accent3>
        <a:srgbClr val="899AA3"/>
      </a:accent3>
      <a:accent4>
        <a:srgbClr val="C38A67"/>
      </a:accent4>
      <a:accent5>
        <a:srgbClr val="E4CFCB"/>
      </a:accent5>
      <a:accent6>
        <a:srgbClr val="C0D0D8"/>
      </a:accent6>
      <a:hlink>
        <a:srgbClr val="4839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